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3"/>
  </p:notesMasterIdLst>
  <p:sldIdLst>
    <p:sldId id="256" r:id="rId2"/>
    <p:sldId id="307" r:id="rId3"/>
    <p:sldId id="408" r:id="rId4"/>
    <p:sldId id="308" r:id="rId5"/>
    <p:sldId id="309" r:id="rId6"/>
    <p:sldId id="312" r:id="rId7"/>
    <p:sldId id="313" r:id="rId8"/>
    <p:sldId id="319" r:id="rId9"/>
    <p:sldId id="320" r:id="rId10"/>
    <p:sldId id="321" r:id="rId11"/>
    <p:sldId id="323" r:id="rId12"/>
    <p:sldId id="275" r:id="rId13"/>
    <p:sldId id="365" r:id="rId14"/>
    <p:sldId id="339" r:id="rId15"/>
    <p:sldId id="324" r:id="rId16"/>
    <p:sldId id="347" r:id="rId17"/>
    <p:sldId id="417" r:id="rId18"/>
    <p:sldId id="329" r:id="rId19"/>
    <p:sldId id="400" r:id="rId20"/>
    <p:sldId id="341" r:id="rId21"/>
    <p:sldId id="337" r:id="rId22"/>
    <p:sldId id="325" r:id="rId23"/>
    <p:sldId id="338" r:id="rId24"/>
    <p:sldId id="342" r:id="rId25"/>
    <p:sldId id="343" r:id="rId26"/>
    <p:sldId id="344" r:id="rId27"/>
    <p:sldId id="345" r:id="rId28"/>
    <p:sldId id="366" r:id="rId29"/>
    <p:sldId id="418" r:id="rId30"/>
    <p:sldId id="409" r:id="rId31"/>
    <p:sldId id="410" r:id="rId32"/>
    <p:sldId id="367" r:id="rId33"/>
    <p:sldId id="359" r:id="rId34"/>
    <p:sldId id="376" r:id="rId35"/>
    <p:sldId id="377" r:id="rId36"/>
    <p:sldId id="378" r:id="rId37"/>
    <p:sldId id="379" r:id="rId38"/>
    <p:sldId id="419" r:id="rId39"/>
    <p:sldId id="411" r:id="rId40"/>
    <p:sldId id="380" r:id="rId41"/>
    <p:sldId id="425" r:id="rId42"/>
    <p:sldId id="352" r:id="rId43"/>
    <p:sldId id="350" r:id="rId44"/>
    <p:sldId id="421" r:id="rId45"/>
    <p:sldId id="420" r:id="rId46"/>
    <p:sldId id="422" r:id="rId47"/>
    <p:sldId id="423" r:id="rId48"/>
    <p:sldId id="412" r:id="rId49"/>
    <p:sldId id="424" r:id="rId50"/>
    <p:sldId id="426" r:id="rId51"/>
    <p:sldId id="413" r:id="rId52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9999"/>
    <a:srgbClr val="0F13B1"/>
    <a:srgbClr val="FF3300"/>
    <a:srgbClr val="FFFF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1" autoAdjust="0"/>
    <p:restoredTop sz="94660"/>
  </p:normalViewPr>
  <p:slideViewPr>
    <p:cSldViewPr>
      <p:cViewPr varScale="1">
        <p:scale>
          <a:sx n="111" d="100"/>
          <a:sy n="111" d="100"/>
        </p:scale>
        <p:origin x="114" y="3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7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13B7FEF0-3B81-49D4-8C3A-66657B89FB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94F4994B-D006-46B8-BD73-A7198B79DDE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xmlns="" id="{352243AF-0992-47AC-835F-EAB1B8D77C8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CA750462-C9C3-4DE3-8DB5-BB95E0E0471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846A703A-5BB5-4185-BA4E-7098064CBF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9E625762-879F-4B91-99CA-C4905DD63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89B1BDB5-F530-4F28-9441-AC7BFE486F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68362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xmlns="" id="{2B38AF10-1D22-4720-9A23-B95582F246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C36A66-7D0F-4EBA-9A99-751C643130F1}" type="slidenum">
              <a:rPr lang="en-GB" altLang="en-US"/>
              <a:pPr eaLnBrk="1" hangingPunct="1"/>
              <a:t>6</a:t>
            </a:fld>
            <a:endParaRPr lang="en-GB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xmlns="" id="{977410CE-81B4-4AF3-AF44-A08371698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xmlns="" id="{19B7BC71-D042-4B8A-A025-04D815734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02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70A6752A-ABAD-4134-91ED-BF868060A9E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F14463F-CFFA-4F5A-A103-B75CED2AFA84}" type="slidenum">
              <a:rPr lang="en-GB" altLang="en-US" sz="1200" b="0"/>
              <a:pPr algn="r" eaLnBrk="1" hangingPunct="1"/>
              <a:t>19</a:t>
            </a:fld>
            <a:endParaRPr lang="en-GB" altLang="en-US" sz="1200" b="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6527EB7C-8B2A-4E3D-B1DA-3053A6F6F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028C54E0-0B33-4928-94DF-E9694812B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5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78AECFAE-5F68-45BD-97E8-CFBBA899D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AFF6E1F-E483-443B-B81B-96DD20BB433E}" type="slidenum">
              <a:rPr lang="en-GB" altLang="en-US"/>
              <a:pPr eaLnBrk="1" hangingPunct="1"/>
              <a:t>20</a:t>
            </a:fld>
            <a:endParaRPr lang="en-GB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62DC586-8963-44BA-84E4-F747BA626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E27A0E3-174B-4CC5-9834-DA37BF068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6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78AECFAE-5F68-45BD-97E8-CFBBA899D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AFF6E1F-E483-443B-B81B-96DD20BB433E}" type="slidenum">
              <a:rPr lang="en-GB" altLang="en-US"/>
              <a:pPr eaLnBrk="1" hangingPunct="1"/>
              <a:t>45</a:t>
            </a:fld>
            <a:endParaRPr lang="en-GB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62DC586-8963-44BA-84E4-F747BA626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E27A0E3-174B-4CC5-9834-DA37BF068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88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78AECFAE-5F68-45BD-97E8-CFBBA899D6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AFF6E1F-E483-443B-B81B-96DD20BB433E}" type="slidenum">
              <a:rPr lang="en-GB" altLang="en-US"/>
              <a:pPr eaLnBrk="1" hangingPunct="1"/>
              <a:t>46</a:t>
            </a:fld>
            <a:endParaRPr lang="en-GB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862DC586-8963-44BA-84E4-F747BA626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0E27A0E3-174B-4CC5-9834-DA37BF068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7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xmlns="" id="{EAA5A48C-A44C-490F-B69C-CD14741AE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14F6A6-FA28-4A96-AE7A-B5B8CA902CFC}" type="slidenum">
              <a:rPr lang="en-GB" altLang="en-US"/>
              <a:pPr eaLnBrk="1" hangingPunct="1"/>
              <a:t>7</a:t>
            </a:fld>
            <a:endParaRPr lang="en-GB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xmlns="" id="{81994005-2C79-480D-9989-9E1C47793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20D53359-DCBD-483F-9610-6594DED0F4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6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xmlns="" id="{04DA3D3B-6324-41ED-BBF4-70DBA776ED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B04465-61B1-4672-85CC-5F3DD74C3689}" type="slidenum">
              <a:rPr lang="en-GB" altLang="en-US"/>
              <a:pPr eaLnBrk="1" hangingPunct="1"/>
              <a:t>8</a:t>
            </a:fld>
            <a:endParaRPr lang="en-GB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xmlns="" id="{30C2CDF4-3457-4674-B305-43AD06E5C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xmlns="" id="{5BF47BCB-BE38-4435-A74E-D6F80896F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6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xmlns="" id="{60009EF6-1EC5-45F0-9D81-0F6451146D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B21E741-46F9-409E-97CF-38CA8EAD300C}" type="slidenum">
              <a:rPr lang="en-GB" altLang="en-US"/>
              <a:pPr eaLnBrk="1" hangingPunct="1"/>
              <a:t>9</a:t>
            </a:fld>
            <a:endParaRPr lang="en-GB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xmlns="" id="{86848AB6-672E-4C0E-9360-297C594A4A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xmlns="" id="{68DEFFE9-3D3D-4CC2-B15D-EF3E4B45C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6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xmlns="" id="{B2FFD80E-E625-4D0C-B251-31F3740822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AA19A6-203E-4008-A981-64F27CA1FA21}" type="slidenum">
              <a:rPr lang="en-GB" altLang="en-US"/>
              <a:pPr eaLnBrk="1" hangingPunct="1"/>
              <a:t>10</a:t>
            </a:fld>
            <a:endParaRPr lang="en-GB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xmlns="" id="{7703B2E6-79F8-430F-A305-759ED0936A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xmlns="" id="{53582072-D377-488A-AA53-CA87B7C34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82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xmlns="" id="{7AA52FF4-DBFA-4904-97E0-907B919D54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68A4FC-04D1-4793-AE2D-C143C1A934FD}" type="slidenum">
              <a:rPr lang="en-GB" altLang="en-US"/>
              <a:pPr eaLnBrk="1" hangingPunct="1"/>
              <a:t>11</a:t>
            </a:fld>
            <a:endParaRPr lang="en-GB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xmlns="" id="{FF6D4C91-461C-4611-8D55-A17D973D96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xmlns="" id="{D536292E-777E-4B79-9985-1B2457D540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xmlns="" id="{FFD648DE-222C-4EB9-9927-6251B7BF7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E51E7-3B1F-4A53-BA2F-6B97F535152B}" type="slidenum">
              <a:rPr lang="en-GB" altLang="en-US"/>
              <a:pPr eaLnBrk="1" hangingPunct="1"/>
              <a:t>12</a:t>
            </a:fld>
            <a:endParaRPr lang="en-GB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xmlns="" id="{733C1735-F50E-4856-8FE4-E71A313C98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xmlns="" id="{48EA543B-52C2-456F-8D7D-4EE1397E4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2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xmlns="" id="{073B7266-4F49-41F6-B9C3-830221908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51B785-F7E4-4A12-9A88-5DFA4D7C3134}" type="slidenum">
              <a:rPr lang="en-GB" altLang="en-US"/>
              <a:pPr eaLnBrk="1" hangingPunct="1"/>
              <a:t>13</a:t>
            </a:fld>
            <a:endParaRPr lang="en-GB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xmlns="" id="{1B84799B-8096-4F06-8B89-0C41E29DEE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xmlns="" id="{ED39F277-2AFD-4CD1-8FD5-21268661B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56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xmlns="" id="{FACC95F4-3394-4F9B-ABD7-3C1614087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98D302-2586-409E-87A2-715F53101A19}" type="slidenum">
              <a:rPr lang="en-GB" altLang="en-US"/>
              <a:pPr eaLnBrk="1" hangingPunct="1"/>
              <a:t>18</a:t>
            </a:fld>
            <a:endParaRPr lang="en-GB" altLang="en-U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xmlns="" id="{3BC02A0B-6A91-4D3D-90F1-89437EC63A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xmlns="" id="{D281B755-D9CA-4F9D-9381-0FCB5EB49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1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52D5DA0-E21F-4685-900F-7C7DD398AAE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432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C2496-2EFC-4857-B623-E8A7BC6D9597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89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CC3A-A3DD-4B68-8553-F260A858BD5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243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32311D96-61A8-44F1-BA90-EC71F2785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F3CF26F1-F815-4456-AA4B-667B14CB93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4C8CAE6C-DC7C-4A92-B64F-E55305B968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DC5D0-92F5-4900-AE02-5FE7A9D4D0C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951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B528-2D2C-4AA2-9CEB-0CD9C79616FF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964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FCB14-9855-4AE6-96EE-F3F5D5A6E55F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31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2D8CF-BA48-4FB7-A26A-E4ECF0232E60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717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A850-1951-4DCD-B9C0-4C31558A2BFA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8660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872B9-E7DE-4A51-8427-C514EA67B9D5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449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1C5C-3955-4911-A4AD-F8094DD61D81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07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9670D-6788-49B9-9C2E-433D63369BE8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447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39CEB-7BF1-4EAE-9617-F8A16F39BE42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059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B150B9F-820D-402E-A31B-E029CFAA63C2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193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1A4EA3A7-EE8C-449A-AE2C-424EA21217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92313" y="1989139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b="1" dirty="0">
                <a:solidFill>
                  <a:srgbClr val="CCECFF"/>
                </a:solidFill>
              </a:rPr>
              <a:t>Introduction to mixed models in ecology and evolution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E54D895B-CF4E-444C-B5FD-3D34A583C2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678113" y="4653136"/>
            <a:ext cx="6400800" cy="766762"/>
          </a:xfrm>
        </p:spPr>
        <p:txBody>
          <a:bodyPr/>
          <a:lstStyle/>
          <a:p>
            <a:pPr eaLnBrk="1" hangingPunct="1"/>
            <a:r>
              <a:rPr lang="en-GB" altLang="en-US" dirty="0"/>
              <a:t>Alastair Wilson (Biologist), Ottawa, Nov 2019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>
            <a:extLst>
              <a:ext uri="{FF2B5EF4-FFF2-40B4-BE49-F238E27FC236}">
                <a16:creationId xmlns:a16="http://schemas.microsoft.com/office/drawing/2014/main" xmlns="" id="{00A21005-45D0-4C12-A8CD-7E5B42FF7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</a:rPr>
              <a:t>i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EB705BF7-C122-4C1D-A76A-F1416A892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4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xmlns="" id="{4B15BA0D-802D-4B8F-A63D-4AA17C0F2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0245" name="Group 5">
            <a:extLst>
              <a:ext uri="{FF2B5EF4-FFF2-40B4-BE49-F238E27FC236}">
                <a16:creationId xmlns:a16="http://schemas.microsoft.com/office/drawing/2014/main" xmlns="" id="{3CBCD417-680E-4CF4-BC94-0284B4AA8A71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0269" name="Line 6">
              <a:extLst>
                <a:ext uri="{FF2B5EF4-FFF2-40B4-BE49-F238E27FC236}">
                  <a16:creationId xmlns:a16="http://schemas.microsoft.com/office/drawing/2014/main" xmlns="" id="{62731EC4-45EA-4785-B414-0312EEE09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70" name="Line 7">
              <a:extLst>
                <a:ext uri="{FF2B5EF4-FFF2-40B4-BE49-F238E27FC236}">
                  <a16:creationId xmlns:a16="http://schemas.microsoft.com/office/drawing/2014/main" xmlns="" id="{5ED0FF4D-C176-4ED8-800A-83D6B6591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246" name="Group 8">
            <a:extLst>
              <a:ext uri="{FF2B5EF4-FFF2-40B4-BE49-F238E27FC236}">
                <a16:creationId xmlns:a16="http://schemas.microsoft.com/office/drawing/2014/main" xmlns="" id="{C2697179-A1EF-4B78-9751-FE8754B68970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10262" name="Oval 9">
              <a:extLst>
                <a:ext uri="{FF2B5EF4-FFF2-40B4-BE49-F238E27FC236}">
                  <a16:creationId xmlns:a16="http://schemas.microsoft.com/office/drawing/2014/main" xmlns="" id="{DB5C2ED4-B897-4EB2-90BF-414A4318C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3" name="Oval 10">
              <a:extLst>
                <a:ext uri="{FF2B5EF4-FFF2-40B4-BE49-F238E27FC236}">
                  <a16:creationId xmlns:a16="http://schemas.microsoft.com/office/drawing/2014/main" xmlns="" id="{1B60B1E3-31A2-4BA3-A87B-974209676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4" name="Oval 11">
              <a:extLst>
                <a:ext uri="{FF2B5EF4-FFF2-40B4-BE49-F238E27FC236}">
                  <a16:creationId xmlns:a16="http://schemas.microsoft.com/office/drawing/2014/main" xmlns="" id="{0AB03BE4-B49F-49C5-BA8C-F144AF34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5" name="Oval 12">
              <a:extLst>
                <a:ext uri="{FF2B5EF4-FFF2-40B4-BE49-F238E27FC236}">
                  <a16:creationId xmlns:a16="http://schemas.microsoft.com/office/drawing/2014/main" xmlns="" id="{C34F3C36-23FD-4CD4-919F-6F0303FE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6" name="Oval 13">
              <a:extLst>
                <a:ext uri="{FF2B5EF4-FFF2-40B4-BE49-F238E27FC236}">
                  <a16:creationId xmlns:a16="http://schemas.microsoft.com/office/drawing/2014/main" xmlns="" id="{6DF1B45C-4431-4AE4-866C-67270880A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7" name="Oval 14">
              <a:extLst>
                <a:ext uri="{FF2B5EF4-FFF2-40B4-BE49-F238E27FC236}">
                  <a16:creationId xmlns:a16="http://schemas.microsoft.com/office/drawing/2014/main" xmlns="" id="{22DBCAA2-F359-43B1-931C-9A39A5953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0268" name="Oval 15">
              <a:extLst>
                <a:ext uri="{FF2B5EF4-FFF2-40B4-BE49-F238E27FC236}">
                  <a16:creationId xmlns:a16="http://schemas.microsoft.com/office/drawing/2014/main" xmlns="" id="{8C211F4C-933F-48B2-91FF-9C5E69CE4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0247" name="Line 16">
            <a:extLst>
              <a:ext uri="{FF2B5EF4-FFF2-40B4-BE49-F238E27FC236}">
                <a16:creationId xmlns:a16="http://schemas.microsoft.com/office/drawing/2014/main" xmlns="" id="{EBA899E6-E9D4-49E2-B2B2-629C24885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48" name="Text Box 17">
            <a:extLst>
              <a:ext uri="{FF2B5EF4-FFF2-40B4-BE49-F238E27FC236}">
                <a16:creationId xmlns:a16="http://schemas.microsoft.com/office/drawing/2014/main" xmlns="" id="{6ED701F5-FD39-48A1-B12F-61691DAB0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0249" name="Rectangle 18">
            <a:extLst>
              <a:ext uri="{FF2B5EF4-FFF2-40B4-BE49-F238E27FC236}">
                <a16:creationId xmlns:a16="http://schemas.microsoft.com/office/drawing/2014/main" xmlns="" id="{511E7D74-CC3D-4483-96F9-59E6CCC49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10250" name="Text Box 19">
            <a:extLst>
              <a:ext uri="{FF2B5EF4-FFF2-40B4-BE49-F238E27FC236}">
                <a16:creationId xmlns:a16="http://schemas.microsoft.com/office/drawing/2014/main" xmlns="" id="{801EB8E3-5882-45DE-B860-5F3245EE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284538"/>
            <a:ext cx="136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0">
                <a:solidFill>
                  <a:schemeClr val="accent2"/>
                </a:solidFill>
                <a:latin typeface="Comic Sans MS" panose="030F0702030302020204" pitchFamily="66" charset="0"/>
              </a:rPr>
              <a:t>        slope = b</a:t>
            </a:r>
          </a:p>
        </p:txBody>
      </p:sp>
      <p:grpSp>
        <p:nvGrpSpPr>
          <p:cNvPr id="10251" name="Group 20">
            <a:extLst>
              <a:ext uri="{FF2B5EF4-FFF2-40B4-BE49-F238E27FC236}">
                <a16:creationId xmlns:a16="http://schemas.microsoft.com/office/drawing/2014/main" xmlns="" id="{33462871-B152-4CD4-BFE5-4AAE4D240741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70264"/>
            <a:ext cx="2300288" cy="1360487"/>
            <a:chOff x="720" y="2123"/>
            <a:chExt cx="1449" cy="857"/>
          </a:xfrm>
        </p:grpSpPr>
        <p:sp>
          <p:nvSpPr>
            <p:cNvPr id="10253" name="Line 21">
              <a:extLst>
                <a:ext uri="{FF2B5EF4-FFF2-40B4-BE49-F238E27FC236}">
                  <a16:creationId xmlns:a16="http://schemas.microsoft.com/office/drawing/2014/main" xmlns="" id="{5C396DDF-6F93-447D-902F-DEF23969C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2662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4" name="Line 22">
              <a:extLst>
                <a:ext uri="{FF2B5EF4-FFF2-40B4-BE49-F238E27FC236}">
                  <a16:creationId xmlns:a16="http://schemas.microsoft.com/office/drawing/2014/main" xmlns="" id="{32AD7E67-7B05-4757-A3E9-F58E44050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2619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5" name="Line 23">
              <a:extLst>
                <a:ext uri="{FF2B5EF4-FFF2-40B4-BE49-F238E27FC236}">
                  <a16:creationId xmlns:a16="http://schemas.microsoft.com/office/drawing/2014/main" xmlns="" id="{710C51EE-4C95-41A9-B376-B9CA3E4E9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429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6" name="Line 24">
              <a:extLst>
                <a:ext uri="{FF2B5EF4-FFF2-40B4-BE49-F238E27FC236}">
                  <a16:creationId xmlns:a16="http://schemas.microsoft.com/office/drawing/2014/main" xmlns="" id="{471AD7A9-E50E-4F3C-BDEE-E0F525152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123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7" name="Line 25">
              <a:extLst>
                <a:ext uri="{FF2B5EF4-FFF2-40B4-BE49-F238E27FC236}">
                  <a16:creationId xmlns:a16="http://schemas.microsoft.com/office/drawing/2014/main" xmlns="" id="{490E5900-241D-4F91-9BA4-09CEDF1FE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2341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8" name="Line 26">
              <a:extLst>
                <a:ext uri="{FF2B5EF4-FFF2-40B4-BE49-F238E27FC236}">
                  <a16:creationId xmlns:a16="http://schemas.microsoft.com/office/drawing/2014/main" xmlns="" id="{8EB8F768-E026-4310-B25A-67DD7D5DF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247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59" name="Line 27">
              <a:extLst>
                <a:ext uri="{FF2B5EF4-FFF2-40B4-BE49-F238E27FC236}">
                  <a16:creationId xmlns:a16="http://schemas.microsoft.com/office/drawing/2014/main" xmlns="" id="{584BF266-7F71-4EDC-A773-8C87A3E64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43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60" name="Rectangle 28">
              <a:extLst>
                <a:ext uri="{FF2B5EF4-FFF2-40B4-BE49-F238E27FC236}">
                  <a16:creationId xmlns:a16="http://schemas.microsoft.com/office/drawing/2014/main" xmlns="" id="{8368CF62-B982-4F3F-A804-F306E9862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4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b="0">
                  <a:solidFill>
                    <a:schemeClr val="accent2"/>
                  </a:solidFill>
                  <a:sym typeface="Symbol" panose="05050102010706020507" pitchFamily="18" charset="2"/>
                </a:rPr>
                <a:t></a:t>
              </a:r>
              <a:r>
                <a:rPr lang="en-GB" altLang="en-US" b="0" baseline="-25000">
                  <a:solidFill>
                    <a:schemeClr val="accent2"/>
                  </a:solidFill>
                  <a:sym typeface="Symbol" panose="05050102010706020507" pitchFamily="18" charset="2"/>
                </a:rPr>
                <a:t>i</a:t>
              </a:r>
              <a:endParaRPr lang="en-GB" altLang="en-US" b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10261" name="Line 29">
              <a:extLst>
                <a:ext uri="{FF2B5EF4-FFF2-40B4-BE49-F238E27FC236}">
                  <a16:creationId xmlns:a16="http://schemas.microsoft.com/office/drawing/2014/main" xmlns="" id="{1E10FFFB-A8C9-48EA-965C-A2671F584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704"/>
              <a:ext cx="499" cy="1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252" name="Text Box 30">
            <a:extLst>
              <a:ext uri="{FF2B5EF4-FFF2-40B4-BE49-F238E27FC236}">
                <a16:creationId xmlns:a16="http://schemas.microsoft.com/office/drawing/2014/main" xmlns="" id="{DBBF95C8-6BEC-4A02-90B3-CBBBE1C30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2492376"/>
            <a:ext cx="4679950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/>
              <a:t>What we hope/assume/pretend </a:t>
            </a:r>
            <a:endParaRPr lang="en-GB" altLang="en-US" b="0" dirty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 dirty="0">
                <a:sym typeface="Symbol" panose="05050102010706020507" pitchFamily="18" charset="2"/>
              </a:rPr>
              <a:t> Residual variance is homogeneous with x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 dirty="0">
                <a:sym typeface="Symbol" panose="05050102010706020507" pitchFamily="18" charset="2"/>
              </a:rPr>
              <a:t> Residuals are normal (unless GLM used)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GB" altLang="en-US" b="0" dirty="0"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000" dirty="0">
                <a:sym typeface="Symbol" panose="05050102010706020507" pitchFamily="18" charset="2"/>
              </a:rPr>
              <a:t> </a:t>
            </a:r>
            <a:r>
              <a:rPr lang="en-GB" altLang="en-US" sz="2000" b="0" dirty="0">
                <a:solidFill>
                  <a:srgbClr val="00B0F0"/>
                </a:solidFill>
                <a:sym typeface="Symbol" panose="05050102010706020507" pitchFamily="18" charset="2"/>
              </a:rPr>
              <a:t>Residuals are independent of each other and therefore </a:t>
            </a:r>
            <a:r>
              <a:rPr lang="en-GB" altLang="en-US" sz="2000" dirty="0">
                <a:solidFill>
                  <a:srgbClr val="00B0F0"/>
                </a:solidFill>
                <a:sym typeface="Symbol" panose="05050102010706020507" pitchFamily="18" charset="2"/>
              </a:rPr>
              <a:t>uncorrelated across observations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xmlns="" id="{E86901AD-F791-4509-B408-65A2FD76F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819" y="1225551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>
                <a:cs typeface="Arial" panose="020B0604020202020204" pitchFamily="34" charset="0"/>
              </a:rPr>
              <a:t>y</a:t>
            </a:r>
            <a:r>
              <a:rPr lang="en-GB" altLang="en-US" sz="2600" b="0" baseline="-25000">
                <a:cs typeface="Arial" panose="020B0604020202020204" pitchFamily="34" charset="0"/>
              </a:rPr>
              <a:t>i </a:t>
            </a:r>
            <a:r>
              <a:rPr lang="en-GB" altLang="en-US" sz="2600" b="0">
                <a:cs typeface="Arial" panose="020B0604020202020204" pitchFamily="34" charset="0"/>
              </a:rPr>
              <a:t>= b x + c + </a:t>
            </a:r>
            <a:r>
              <a:rPr lang="en-GB" altLang="en-US" sz="2600">
                <a:solidFill>
                  <a:schemeClr val="accent2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="0">
                <a:cs typeface="Arial" panose="020B0604020202020204" pitchFamily="34" charset="0"/>
              </a:rPr>
              <a:t> + </a:t>
            </a:r>
            <a:r>
              <a:rPr lang="en-GB" altLang="en-US" sz="2600" b="0"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0B8E3F4A-1685-46A5-9480-1F1DD1CDE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4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xmlns="" id="{3EA7D4BF-121E-400A-B4B3-13FEF0A0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2636912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1269" name="Group 5">
            <a:extLst>
              <a:ext uri="{FF2B5EF4-FFF2-40B4-BE49-F238E27FC236}">
                <a16:creationId xmlns:a16="http://schemas.microsoft.com/office/drawing/2014/main" xmlns="" id="{4AB60A9F-9265-4CF6-91AB-59EF26B4A552}"/>
              </a:ext>
            </a:extLst>
          </p:cNvPr>
          <p:cNvGrpSpPr>
            <a:grpSpLocks/>
          </p:cNvGrpSpPr>
          <p:nvPr/>
        </p:nvGrpSpPr>
        <p:grpSpPr bwMode="auto">
          <a:xfrm>
            <a:off x="1846263" y="2640087"/>
            <a:ext cx="2520950" cy="1944688"/>
            <a:chOff x="793" y="2614"/>
            <a:chExt cx="1271" cy="1043"/>
          </a:xfrm>
        </p:grpSpPr>
        <p:sp>
          <p:nvSpPr>
            <p:cNvPr id="11289" name="Line 6">
              <a:extLst>
                <a:ext uri="{FF2B5EF4-FFF2-40B4-BE49-F238E27FC236}">
                  <a16:creationId xmlns:a16="http://schemas.microsoft.com/office/drawing/2014/main" xmlns="" id="{14BEAB36-8972-4486-B3BB-56F264116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90" name="Line 7">
              <a:extLst>
                <a:ext uri="{FF2B5EF4-FFF2-40B4-BE49-F238E27FC236}">
                  <a16:creationId xmlns:a16="http://schemas.microsoft.com/office/drawing/2014/main" xmlns="" id="{092675DD-5E36-40CC-9185-F88BDC8BD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270" name="Group 8">
            <a:extLst>
              <a:ext uri="{FF2B5EF4-FFF2-40B4-BE49-F238E27FC236}">
                <a16:creationId xmlns:a16="http://schemas.microsoft.com/office/drawing/2014/main" xmlns="" id="{14130747-8632-4105-A417-87EEFAC46C1B}"/>
              </a:ext>
            </a:extLst>
          </p:cNvPr>
          <p:cNvGrpSpPr>
            <a:grpSpLocks/>
          </p:cNvGrpSpPr>
          <p:nvPr/>
        </p:nvGrpSpPr>
        <p:grpSpPr bwMode="auto">
          <a:xfrm>
            <a:off x="1990725" y="2713113"/>
            <a:ext cx="2376488" cy="1439863"/>
            <a:chOff x="702" y="2072"/>
            <a:chExt cx="1497" cy="907"/>
          </a:xfrm>
        </p:grpSpPr>
        <p:sp>
          <p:nvSpPr>
            <p:cNvPr id="11282" name="Oval 9">
              <a:extLst>
                <a:ext uri="{FF2B5EF4-FFF2-40B4-BE49-F238E27FC236}">
                  <a16:creationId xmlns:a16="http://schemas.microsoft.com/office/drawing/2014/main" xmlns="" id="{CD89DD4C-D10C-4FFC-960B-8D8CB4E6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3" name="Oval 10">
              <a:extLst>
                <a:ext uri="{FF2B5EF4-FFF2-40B4-BE49-F238E27FC236}">
                  <a16:creationId xmlns:a16="http://schemas.microsoft.com/office/drawing/2014/main" xmlns="" id="{B9E9DAC5-AB2C-4565-9738-8471F487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4" name="Oval 11">
              <a:extLst>
                <a:ext uri="{FF2B5EF4-FFF2-40B4-BE49-F238E27FC236}">
                  <a16:creationId xmlns:a16="http://schemas.microsoft.com/office/drawing/2014/main" xmlns="" id="{0419486C-3716-4B56-BE74-344ED9B01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5" name="Oval 12">
              <a:extLst>
                <a:ext uri="{FF2B5EF4-FFF2-40B4-BE49-F238E27FC236}">
                  <a16:creationId xmlns:a16="http://schemas.microsoft.com/office/drawing/2014/main" xmlns="" id="{DE4918F3-876E-463E-B2EF-7BFBEB5F2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6" name="Oval 13">
              <a:extLst>
                <a:ext uri="{FF2B5EF4-FFF2-40B4-BE49-F238E27FC236}">
                  <a16:creationId xmlns:a16="http://schemas.microsoft.com/office/drawing/2014/main" xmlns="" id="{825A2BF5-1767-4120-A354-1F4E98984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7" name="Oval 14">
              <a:extLst>
                <a:ext uri="{FF2B5EF4-FFF2-40B4-BE49-F238E27FC236}">
                  <a16:creationId xmlns:a16="http://schemas.microsoft.com/office/drawing/2014/main" xmlns="" id="{A0B8A0DE-EF45-4878-9E63-49139CA2D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288" name="Oval 15">
              <a:extLst>
                <a:ext uri="{FF2B5EF4-FFF2-40B4-BE49-F238E27FC236}">
                  <a16:creationId xmlns:a16="http://schemas.microsoft.com/office/drawing/2014/main" xmlns="" id="{0E8A21F4-1486-4DA0-9123-7885EF2D0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1271" name="Line 16">
            <a:extLst>
              <a:ext uri="{FF2B5EF4-FFF2-40B4-BE49-F238E27FC236}">
                <a16:creationId xmlns:a16="http://schemas.microsoft.com/office/drawing/2014/main" xmlns="" id="{F7613755-B4E3-4766-89ED-F3A17B9E17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7488" y="2929013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2" name="Text Box 17">
            <a:extLst>
              <a:ext uri="{FF2B5EF4-FFF2-40B4-BE49-F238E27FC236}">
                <a16:creationId xmlns:a16="http://schemas.microsoft.com/office/drawing/2014/main" xmlns="" id="{85B1662F-9372-4E7B-8EAE-6EECD9B09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4" y="4513337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1273" name="Rectangle 18">
            <a:extLst>
              <a:ext uri="{FF2B5EF4-FFF2-40B4-BE49-F238E27FC236}">
                <a16:creationId xmlns:a16="http://schemas.microsoft.com/office/drawing/2014/main" xmlns="" id="{7FE415E7-3E51-41C0-B95C-E15B7AE0A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363" y="3721175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11274" name="Line 21">
            <a:extLst>
              <a:ext uri="{FF2B5EF4-FFF2-40B4-BE49-F238E27FC236}">
                <a16:creationId xmlns:a16="http://schemas.microsoft.com/office/drawing/2014/main" xmlns="" id="{315105A4-7B88-4A6F-AB93-F72B136AA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2813" y="3649737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5" name="Line 22">
            <a:extLst>
              <a:ext uri="{FF2B5EF4-FFF2-40B4-BE49-F238E27FC236}">
                <a16:creationId xmlns:a16="http://schemas.microsoft.com/office/drawing/2014/main" xmlns="" id="{946B8717-5E27-4552-83B4-8CBF5DC29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6225" y="3581475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6" name="Line 23">
            <a:extLst>
              <a:ext uri="{FF2B5EF4-FFF2-40B4-BE49-F238E27FC236}">
                <a16:creationId xmlns:a16="http://schemas.microsoft.com/office/drawing/2014/main" xmlns="" id="{2FAB4F68-47E0-43E0-A0A4-0DA9D6376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5150" y="3279850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7" name="Line 24">
            <a:extLst>
              <a:ext uri="{FF2B5EF4-FFF2-40B4-BE49-F238E27FC236}">
                <a16:creationId xmlns:a16="http://schemas.microsoft.com/office/drawing/2014/main" xmlns="" id="{15661169-5DDA-4001-AB56-B3E3926F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2794075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8" name="Line 25">
            <a:extLst>
              <a:ext uri="{FF2B5EF4-FFF2-40B4-BE49-F238E27FC236}">
                <a16:creationId xmlns:a16="http://schemas.microsoft.com/office/drawing/2014/main" xmlns="" id="{F2F5483C-0668-460A-A8D1-4B4C0B0A0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3988" y="3140150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79" name="Line 26">
            <a:extLst>
              <a:ext uri="{FF2B5EF4-FFF2-40B4-BE49-F238E27FC236}">
                <a16:creationId xmlns:a16="http://schemas.microsoft.com/office/drawing/2014/main" xmlns="" id="{C8C8E89A-D21B-4778-8810-C0A74F3BC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9588" y="29909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0" name="Line 27">
            <a:extLst>
              <a:ext uri="{FF2B5EF4-FFF2-40B4-BE49-F238E27FC236}">
                <a16:creationId xmlns:a16="http://schemas.microsoft.com/office/drawing/2014/main" xmlns="" id="{EEAEEB6B-E505-4F60-ADDA-C61F9164A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9300" y="3937075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81" name="Text Box 31">
            <a:extLst>
              <a:ext uri="{FF2B5EF4-FFF2-40B4-BE49-F238E27FC236}">
                <a16:creationId xmlns:a16="http://schemas.microsoft.com/office/drawing/2014/main" xmlns="" id="{50A3088C-89D8-470D-8F31-F044A3997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8461" y="2655681"/>
            <a:ext cx="580248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dirty="0">
                <a:sym typeface="Symbol" panose="05050102010706020507" pitchFamily="18" charset="2"/>
              </a:rPr>
              <a:t> </a:t>
            </a:r>
            <a:r>
              <a:rPr lang="en-GB" altLang="en-US" b="0" dirty="0"/>
              <a:t>Assuming data are independent when they aren’t is </a:t>
            </a:r>
            <a:r>
              <a:rPr lang="en-GB" altLang="en-US" dirty="0" err="1">
                <a:solidFill>
                  <a:srgbClr val="00B0F0"/>
                </a:solidFill>
              </a:rPr>
              <a:t>pseudoreplication</a:t>
            </a:r>
            <a:r>
              <a:rPr lang="en-GB" altLang="en-US" dirty="0"/>
              <a:t>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 dirty="0"/>
              <a:t>Modelling the source of non-independence (here ID) ‘fixes’ the problem.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 dirty="0"/>
              <a:t>Statistical inference on x will now be valid</a:t>
            </a:r>
          </a:p>
        </p:txBody>
      </p:sp>
      <p:sp>
        <p:nvSpPr>
          <p:cNvPr id="2" name="Rectangle 1"/>
          <p:cNvSpPr/>
          <p:nvPr/>
        </p:nvSpPr>
        <p:spPr>
          <a:xfrm>
            <a:off x="821321" y="5418069"/>
            <a:ext cx="108732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000" b="0" dirty="0">
                <a:solidFill>
                  <a:srgbClr val="0070C0"/>
                </a:solidFill>
              </a:rPr>
              <a:t>We are now also asking whether individual identity ID explains variance in y.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en-US" sz="2000" b="0" dirty="0">
                <a:solidFill>
                  <a:srgbClr val="0070C0"/>
                </a:solidFill>
              </a:rPr>
              <a:t>We may or may not care about the answer to this.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>
            <a:extLst>
              <a:ext uri="{FF2B5EF4-FFF2-40B4-BE49-F238E27FC236}">
                <a16:creationId xmlns:a16="http://schemas.microsoft.com/office/drawing/2014/main" xmlns="" id="{50DCE13A-66C9-4B30-AEA5-C3207F360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1989139"/>
            <a:ext cx="1841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xmlns="" id="{DB70059B-8A53-48D4-A751-B7D12E74A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5732463"/>
            <a:ext cx="113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b="0">
                <a:cs typeface="Arial" panose="020B0604020202020204" pitchFamily="34" charset="0"/>
              </a:rPr>
              <a:t>individual</a:t>
            </a:r>
            <a:endParaRPr lang="en-US" altLang="en-US" b="0">
              <a:cs typeface="Arial" panose="020B0604020202020204" pitchFamily="34" charset="0"/>
            </a:endParaRPr>
          </a:p>
        </p:txBody>
      </p:sp>
      <p:grpSp>
        <p:nvGrpSpPr>
          <p:cNvPr id="12294" name="Group 6">
            <a:extLst>
              <a:ext uri="{FF2B5EF4-FFF2-40B4-BE49-F238E27FC236}">
                <a16:creationId xmlns:a16="http://schemas.microsoft.com/office/drawing/2014/main" xmlns="" id="{265946BB-2B31-4E3A-9F35-2AC924CA0C85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708275"/>
            <a:ext cx="6900862" cy="2959100"/>
            <a:chOff x="839" y="2292"/>
            <a:chExt cx="4347" cy="1864"/>
          </a:xfrm>
        </p:grpSpPr>
        <p:sp>
          <p:nvSpPr>
            <p:cNvPr id="12295" name="Line 7">
              <a:extLst>
                <a:ext uri="{FF2B5EF4-FFF2-40B4-BE49-F238E27FC236}">
                  <a16:creationId xmlns:a16="http://schemas.microsoft.com/office/drawing/2014/main" xmlns="" id="{1DC9893F-8DFC-44DE-9532-029EA65FE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292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96" name="Line 8">
              <a:extLst>
                <a:ext uri="{FF2B5EF4-FFF2-40B4-BE49-F238E27FC236}">
                  <a16:creationId xmlns:a16="http://schemas.microsoft.com/office/drawing/2014/main" xmlns="" id="{83291389-F614-4B59-9B53-D0EBFFA8E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3925"/>
              <a:ext cx="23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2297" name="Group 9">
              <a:extLst>
                <a:ext uri="{FF2B5EF4-FFF2-40B4-BE49-F238E27FC236}">
                  <a16:creationId xmlns:a16="http://schemas.microsoft.com/office/drawing/2014/main" xmlns="" id="{5BE7B0C9-3190-456B-8CFC-D84DD30DFE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610"/>
              <a:ext cx="454" cy="1542"/>
              <a:chOff x="1292" y="2523"/>
              <a:chExt cx="454" cy="1542"/>
            </a:xfrm>
          </p:grpSpPr>
          <p:grpSp>
            <p:nvGrpSpPr>
              <p:cNvPr id="12332" name="Group 10">
                <a:extLst>
                  <a:ext uri="{FF2B5EF4-FFF2-40B4-BE49-F238E27FC236}">
                    <a16:creationId xmlns:a16="http://schemas.microsoft.com/office/drawing/2014/main" xmlns="" id="{84AEF247-8113-4667-9BBE-34CDD62C2A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2" y="2523"/>
                <a:ext cx="454" cy="590"/>
                <a:chOff x="1292" y="2523"/>
                <a:chExt cx="454" cy="590"/>
              </a:xfrm>
            </p:grpSpPr>
            <p:sp>
              <p:nvSpPr>
                <p:cNvPr id="12334" name="Line 11">
                  <a:extLst>
                    <a:ext uri="{FF2B5EF4-FFF2-40B4-BE49-F238E27FC236}">
                      <a16:creationId xmlns:a16="http://schemas.microsoft.com/office/drawing/2014/main" xmlns="" id="{F836DFAF-BA5E-4A5A-9AA5-32FE41E96F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795"/>
                  <a:ext cx="45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2335" name="Oval 12">
                  <a:extLst>
                    <a:ext uri="{FF2B5EF4-FFF2-40B4-BE49-F238E27FC236}">
                      <a16:creationId xmlns:a16="http://schemas.microsoft.com/office/drawing/2014/main" xmlns="" id="{CA5C63FC-958F-4AC4-B8C0-2F00CA586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614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2336" name="Oval 13">
                  <a:extLst>
                    <a:ext uri="{FF2B5EF4-FFF2-40B4-BE49-F238E27FC236}">
                      <a16:creationId xmlns:a16="http://schemas.microsoft.com/office/drawing/2014/main" xmlns="" id="{A0D3C674-AD37-4864-8502-430873FA3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886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2337" name="Oval 14">
                  <a:extLst>
                    <a:ext uri="{FF2B5EF4-FFF2-40B4-BE49-F238E27FC236}">
                      <a16:creationId xmlns:a16="http://schemas.microsoft.com/office/drawing/2014/main" xmlns="" id="{B3DCEF70-185D-4F13-8DC3-6853A6275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705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2338" name="Oval 15">
                  <a:extLst>
                    <a:ext uri="{FF2B5EF4-FFF2-40B4-BE49-F238E27FC236}">
                      <a16:creationId xmlns:a16="http://schemas.microsoft.com/office/drawing/2014/main" xmlns="" id="{CFCB30B3-4C4C-4AEF-829B-39FB50163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841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2339" name="Oval 16">
                  <a:extLst>
                    <a:ext uri="{FF2B5EF4-FFF2-40B4-BE49-F238E27FC236}">
                      <a16:creationId xmlns:a16="http://schemas.microsoft.com/office/drawing/2014/main" xmlns="" id="{599C1104-8B1B-49AB-AE9D-B5F0BF3DB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3068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2340" name="Oval 17">
                  <a:extLst>
                    <a:ext uri="{FF2B5EF4-FFF2-40B4-BE49-F238E27FC236}">
                      <a16:creationId xmlns:a16="http://schemas.microsoft.com/office/drawing/2014/main" xmlns="" id="{CC5E8DFF-AAF3-4A85-8B31-C8C821B83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523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</p:grpSp>
          <p:sp>
            <p:nvSpPr>
              <p:cNvPr id="12333" name="Text Box 18">
                <a:extLst>
                  <a:ext uri="{FF2B5EF4-FFF2-40B4-BE49-F238E27FC236}">
                    <a16:creationId xmlns:a16="http://schemas.microsoft.com/office/drawing/2014/main" xmlns="" id="{C50CAD25-B876-4B64-BB50-8229D90C9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3" y="383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A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298" name="Line 19">
              <a:extLst>
                <a:ext uri="{FF2B5EF4-FFF2-40B4-BE49-F238E27FC236}">
                  <a16:creationId xmlns:a16="http://schemas.microsoft.com/office/drawing/2014/main" xmlns="" id="{A2E334D6-9397-4949-BC11-9710D0B93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563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99" name="Oval 20">
              <a:extLst>
                <a:ext uri="{FF2B5EF4-FFF2-40B4-BE49-F238E27FC236}">
                  <a16:creationId xmlns:a16="http://schemas.microsoft.com/office/drawing/2014/main" xmlns="" id="{BDB1B518-73AD-40E8-BB5C-9617ADC27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382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0" name="Oval 21">
              <a:extLst>
                <a:ext uri="{FF2B5EF4-FFF2-40B4-BE49-F238E27FC236}">
                  <a16:creationId xmlns:a16="http://schemas.microsoft.com/office/drawing/2014/main" xmlns="" id="{0B11F686-7651-45E7-AACE-D8D418DD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54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1" name="Oval 22">
              <a:extLst>
                <a:ext uri="{FF2B5EF4-FFF2-40B4-BE49-F238E27FC236}">
                  <a16:creationId xmlns:a16="http://schemas.microsoft.com/office/drawing/2014/main" xmlns="" id="{3EA45CD5-8B27-42BC-A321-88BED8BD7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518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2" name="Oval 23">
              <a:extLst>
                <a:ext uri="{FF2B5EF4-FFF2-40B4-BE49-F238E27FC236}">
                  <a16:creationId xmlns:a16="http://schemas.microsoft.com/office/drawing/2014/main" xmlns="" id="{E1CBA253-A6C6-4633-83C2-B35084524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3" name="Oval 24">
              <a:extLst>
                <a:ext uri="{FF2B5EF4-FFF2-40B4-BE49-F238E27FC236}">
                  <a16:creationId xmlns:a16="http://schemas.microsoft.com/office/drawing/2014/main" xmlns="" id="{94E0D814-7ACA-4D7D-96BF-D397056B3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9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4" name="Oval 25">
              <a:extLst>
                <a:ext uri="{FF2B5EF4-FFF2-40B4-BE49-F238E27FC236}">
                  <a16:creationId xmlns:a16="http://schemas.microsoft.com/office/drawing/2014/main" xmlns="" id="{E1E6A585-1C2E-4501-9CA5-9554FA9D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337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2305" name="Text Box 26">
              <a:extLst>
                <a:ext uri="{FF2B5EF4-FFF2-40B4-BE49-F238E27FC236}">
                  <a16:creationId xmlns:a16="http://schemas.microsoft.com/office/drawing/2014/main" xmlns="" id="{269A68D0-5B93-4CD6-B1C3-15DE82B21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3925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B</a:t>
              </a:r>
              <a:endParaRPr lang="en-US" altLang="en-US" b="0">
                <a:cs typeface="Arial" panose="020B0604020202020204" pitchFamily="34" charset="0"/>
              </a:endParaRPr>
            </a:p>
          </p:txBody>
        </p:sp>
        <p:grpSp>
          <p:nvGrpSpPr>
            <p:cNvPr id="12306" name="Group 27">
              <a:extLst>
                <a:ext uri="{FF2B5EF4-FFF2-40B4-BE49-F238E27FC236}">
                  <a16:creationId xmlns:a16="http://schemas.microsoft.com/office/drawing/2014/main" xmlns="" id="{B7E3EB05-C1D9-4096-9F37-626630FDD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1" y="2791"/>
              <a:ext cx="454" cy="1365"/>
              <a:chOff x="2472" y="2704"/>
              <a:chExt cx="454" cy="1365"/>
            </a:xfrm>
          </p:grpSpPr>
          <p:sp>
            <p:nvSpPr>
              <p:cNvPr id="12322" name="Line 28">
                <a:extLst>
                  <a:ext uri="{FF2B5EF4-FFF2-40B4-BE49-F238E27FC236}">
                    <a16:creationId xmlns:a16="http://schemas.microsoft.com/office/drawing/2014/main" xmlns="" id="{E42A1591-FCC8-4C78-BB9E-37CD90FD1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3067"/>
                <a:ext cx="45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23" name="Oval 29">
                <a:extLst>
                  <a:ext uri="{FF2B5EF4-FFF2-40B4-BE49-F238E27FC236}">
                    <a16:creationId xmlns:a16="http://schemas.microsoft.com/office/drawing/2014/main" xmlns="" id="{8C92191F-5F9D-42D8-9C76-CF729DEFE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24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4" name="Oval 30">
                <a:extLst>
                  <a:ext uri="{FF2B5EF4-FFF2-40B4-BE49-F238E27FC236}">
                    <a16:creationId xmlns:a16="http://schemas.microsoft.com/office/drawing/2014/main" xmlns="" id="{FEF25BF9-5344-4A37-AED2-598BD61C7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977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5" name="Oval 31">
                <a:extLst>
                  <a:ext uri="{FF2B5EF4-FFF2-40B4-BE49-F238E27FC236}">
                    <a16:creationId xmlns:a16="http://schemas.microsoft.com/office/drawing/2014/main" xmlns="" id="{4B8BA1D9-6945-4941-A9C1-6ECC6BAF9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15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6" name="Oval 32">
                <a:extLst>
                  <a:ext uri="{FF2B5EF4-FFF2-40B4-BE49-F238E27FC236}">
                    <a16:creationId xmlns:a16="http://schemas.microsoft.com/office/drawing/2014/main" xmlns="" id="{495EE62E-27AE-47EF-A468-6C8251C92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022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7" name="Oval 33">
                <a:extLst>
                  <a:ext uri="{FF2B5EF4-FFF2-40B4-BE49-F238E27FC236}">
                    <a16:creationId xmlns:a16="http://schemas.microsoft.com/office/drawing/2014/main" xmlns="" id="{693273D0-7DA3-4389-9525-4D0B51980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704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8" name="Oval 34">
                <a:extLst>
                  <a:ext uri="{FF2B5EF4-FFF2-40B4-BE49-F238E27FC236}">
                    <a16:creationId xmlns:a16="http://schemas.microsoft.com/office/drawing/2014/main" xmlns="" id="{89B296DF-42A7-4A80-BF54-3A3615ADF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340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9" name="Oval 35">
                <a:extLst>
                  <a:ext uri="{FF2B5EF4-FFF2-40B4-BE49-F238E27FC236}">
                    <a16:creationId xmlns:a16="http://schemas.microsoft.com/office/drawing/2014/main" xmlns="" id="{2BFED68D-AA08-4D59-945E-6391B032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88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30" name="Oval 36">
                <a:extLst>
                  <a:ext uri="{FF2B5EF4-FFF2-40B4-BE49-F238E27FC236}">
                    <a16:creationId xmlns:a16="http://schemas.microsoft.com/office/drawing/2014/main" xmlns="" id="{3F48E1C4-EB0C-4179-AB1E-1E762E8C0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067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31" name="Text Box 37">
                <a:extLst>
                  <a:ext uri="{FF2B5EF4-FFF2-40B4-BE49-F238E27FC236}">
                    <a16:creationId xmlns:a16="http://schemas.microsoft.com/office/drawing/2014/main" xmlns="" id="{B752EC61-6357-4962-8260-6D14EEA11F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9" y="3838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C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307" name="Group 38">
              <a:extLst>
                <a:ext uri="{FF2B5EF4-FFF2-40B4-BE49-F238E27FC236}">
                  <a16:creationId xmlns:a16="http://schemas.microsoft.com/office/drawing/2014/main" xmlns="" id="{71AACA6D-3695-450D-A3D2-6859F7830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2383"/>
              <a:ext cx="454" cy="1773"/>
              <a:chOff x="2971" y="2296"/>
              <a:chExt cx="454" cy="1773"/>
            </a:xfrm>
          </p:grpSpPr>
          <p:sp>
            <p:nvSpPr>
              <p:cNvPr id="12313" name="Line 39">
                <a:extLst>
                  <a:ext uri="{FF2B5EF4-FFF2-40B4-BE49-F238E27FC236}">
                    <a16:creationId xmlns:a16="http://schemas.microsoft.com/office/drawing/2014/main" xmlns="" id="{09653434-687B-47C0-A5D7-AB2B763B8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68"/>
                <a:ext cx="45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14" name="Oval 40">
                <a:extLst>
                  <a:ext uri="{FF2B5EF4-FFF2-40B4-BE49-F238E27FC236}">
                    <a16:creationId xmlns:a16="http://schemas.microsoft.com/office/drawing/2014/main" xmlns="" id="{6C49E7B1-B57C-420E-AAEE-50C4D3826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56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15" name="Oval 41">
                <a:extLst>
                  <a:ext uri="{FF2B5EF4-FFF2-40B4-BE49-F238E27FC236}">
                    <a16:creationId xmlns:a16="http://schemas.microsoft.com/office/drawing/2014/main" xmlns="" id="{E49C0847-B156-4A84-B1DF-0DDD7A258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704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16" name="Oval 42">
                <a:extLst>
                  <a:ext uri="{FF2B5EF4-FFF2-40B4-BE49-F238E27FC236}">
                    <a16:creationId xmlns:a16="http://schemas.microsoft.com/office/drawing/2014/main" xmlns="" id="{96FA163E-E382-4309-8ECE-65EB45CB3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47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17" name="Oval 43">
                <a:extLst>
                  <a:ext uri="{FF2B5EF4-FFF2-40B4-BE49-F238E27FC236}">
                    <a16:creationId xmlns:a16="http://schemas.microsoft.com/office/drawing/2014/main" xmlns="" id="{DF0F9B77-BDAE-4FD0-AD02-E45D88D6D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38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18" name="Oval 44">
                <a:extLst>
                  <a:ext uri="{FF2B5EF4-FFF2-40B4-BE49-F238E27FC236}">
                    <a16:creationId xmlns:a16="http://schemas.microsoft.com/office/drawing/2014/main" xmlns="" id="{B2A720DD-0B6A-4550-8028-6A3E1338D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522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19" name="Oval 45">
                <a:extLst>
                  <a:ext uri="{FF2B5EF4-FFF2-40B4-BE49-F238E27FC236}">
                    <a16:creationId xmlns:a16="http://schemas.microsoft.com/office/drawing/2014/main" xmlns="" id="{A8C8F6EF-D32D-492B-9C8C-1E3CC65A9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29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0" name="Oval 46">
                <a:extLst>
                  <a:ext uri="{FF2B5EF4-FFF2-40B4-BE49-F238E27FC236}">
                    <a16:creationId xmlns:a16="http://schemas.microsoft.com/office/drawing/2014/main" xmlns="" id="{E45BACA1-14AB-4F9B-8433-DDB03144A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2750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2321" name="Text Box 47">
                <a:extLst>
                  <a:ext uri="{FF2B5EF4-FFF2-40B4-BE49-F238E27FC236}">
                    <a16:creationId xmlns:a16="http://schemas.microsoft.com/office/drawing/2014/main" xmlns="" id="{DC82394A-E421-40CA-A83B-1A2095AA78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" y="3838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D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08" name="Text Box 48">
              <a:extLst>
                <a:ext uri="{FF2B5EF4-FFF2-40B4-BE49-F238E27FC236}">
                  <a16:creationId xmlns:a16="http://schemas.microsoft.com/office/drawing/2014/main" xmlns="" id="{045F85B6-EA76-43CB-9ACD-619C41095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69" y="2907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size</a:t>
              </a:r>
              <a:endParaRPr lang="en-US" altLang="en-US" b="0">
                <a:cs typeface="Arial" panose="020B0604020202020204" pitchFamily="34" charset="0"/>
              </a:endParaRPr>
            </a:p>
          </p:txBody>
        </p:sp>
        <p:sp>
          <p:nvSpPr>
            <p:cNvPr id="12309" name="Text Box 49">
              <a:extLst>
                <a:ext uri="{FF2B5EF4-FFF2-40B4-BE49-F238E27FC236}">
                  <a16:creationId xmlns:a16="http://schemas.microsoft.com/office/drawing/2014/main" xmlns="" id="{066EF503-3F1C-474F-B0BA-C8CA78854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109"/>
              <a:ext cx="1538" cy="583"/>
            </a:xfrm>
            <a:prstGeom prst="rect">
              <a:avLst/>
            </a:prstGeom>
            <a:noFill/>
            <a:ln w="9525" algn="ctr">
              <a:solidFill>
                <a:srgbClr val="33CC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between-individual</a:t>
              </a:r>
            </a:p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variation between means </a:t>
              </a:r>
            </a:p>
          </p:txBody>
        </p:sp>
        <p:sp>
          <p:nvSpPr>
            <p:cNvPr id="12310" name="Line 50">
              <a:extLst>
                <a:ext uri="{FF2B5EF4-FFF2-40B4-BE49-F238E27FC236}">
                  <a16:creationId xmlns:a16="http://schemas.microsoft.com/office/drawing/2014/main" xmlns="" id="{1DA13CC4-80C4-4EB1-A5AD-825A70243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60" y="2882"/>
              <a:ext cx="136" cy="227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1" name="Line 51">
              <a:extLst>
                <a:ext uri="{FF2B5EF4-FFF2-40B4-BE49-F238E27FC236}">
                  <a16:creationId xmlns:a16="http://schemas.microsoft.com/office/drawing/2014/main" xmlns="" id="{371226E3-0CA1-4341-BFF7-C14D43C36A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4" y="3200"/>
              <a:ext cx="317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12" name="Line 52">
              <a:extLst>
                <a:ext uri="{FF2B5EF4-FFF2-40B4-BE49-F238E27FC236}">
                  <a16:creationId xmlns:a16="http://schemas.microsoft.com/office/drawing/2014/main" xmlns="" id="{52A4A844-A84A-4D87-AADA-69A417EAB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7" y="3336"/>
              <a:ext cx="544" cy="18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3" name="Text Box 4">
            <a:extLst>
              <a:ext uri="{FF2B5EF4-FFF2-40B4-BE49-F238E27FC236}">
                <a16:creationId xmlns:a16="http://schemas.microsoft.com/office/drawing/2014/main" xmlns="" id="{74913D04-DDA6-4363-947D-722209D0C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0" y="6063318"/>
            <a:ext cx="108186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1400" b="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1400" b="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* or years, patches, mothers, petri dishes, families, genotypes </a:t>
            </a:r>
            <a:r>
              <a:rPr lang="en-GB" altLang="en-US" sz="1400" b="0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etc</a:t>
            </a:r>
            <a:r>
              <a:rPr lang="en-GB" altLang="en-US" sz="1400" b="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Text Box 4">
            <a:extLst>
              <a:ext uri="{FF2B5EF4-FFF2-40B4-BE49-F238E27FC236}">
                <a16:creationId xmlns:a16="http://schemas.microsoft.com/office/drawing/2014/main" xmlns="" id="{74913D04-DDA6-4363-947D-722209D0C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79" y="1030453"/>
            <a:ext cx="812699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2100" b="0" dirty="0"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2100" b="0" dirty="0">
                <a:cs typeface="Arial" panose="020B0604020202020204" pitchFamily="34" charset="0"/>
              </a:rPr>
              <a:t>With </a:t>
            </a:r>
            <a:r>
              <a:rPr lang="en-GB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repeated measures</a:t>
            </a:r>
            <a:r>
              <a:rPr lang="en-GB" altLang="en-US" sz="2100" b="0" dirty="0">
                <a:cs typeface="Arial" panose="020B0604020202020204" pitchFamily="34" charset="0"/>
              </a:rPr>
              <a:t>, variance in a trait could be split into among- vs. within- individuals</a:t>
            </a:r>
            <a:r>
              <a:rPr lang="en-GB" altLang="en-US" sz="2100" b="0" baseline="30000" dirty="0">
                <a:cs typeface="Arial" panose="020B0604020202020204" pitchFamily="34" charset="0"/>
              </a:rPr>
              <a:t>*</a:t>
            </a:r>
            <a:endParaRPr lang="en-GB" altLang="en-US" sz="2100" b="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xmlns="" id="{1485171D-8805-477C-9C23-E85BFDC71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0" y="1989139"/>
            <a:ext cx="18415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  <a:p>
            <a:pPr eaLnBrk="1" hangingPunct="1"/>
            <a:endParaRPr lang="en-GB" altLang="en-US" sz="3000" b="0">
              <a:cs typeface="Arial" panose="020B0604020202020204" pitchFamily="34" charset="0"/>
            </a:endParaRP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xmlns="" id="{FA8F68B8-1812-4E44-B78D-34687D866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338" y="5732463"/>
            <a:ext cx="113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b="0">
                <a:cs typeface="Arial" panose="020B0604020202020204" pitchFamily="34" charset="0"/>
              </a:rPr>
              <a:t>individual</a:t>
            </a:r>
            <a:endParaRPr lang="en-US" altLang="en-US" b="0">
              <a:cs typeface="Arial" panose="020B0604020202020204" pitchFamily="34" charset="0"/>
            </a:endParaRPr>
          </a:p>
        </p:txBody>
      </p:sp>
      <p:grpSp>
        <p:nvGrpSpPr>
          <p:cNvPr id="13318" name="Group 6">
            <a:extLst>
              <a:ext uri="{FF2B5EF4-FFF2-40B4-BE49-F238E27FC236}">
                <a16:creationId xmlns:a16="http://schemas.microsoft.com/office/drawing/2014/main" xmlns="" id="{21BA4908-4A71-458F-8406-26BFF76BCEC3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2708275"/>
            <a:ext cx="4176712" cy="2959100"/>
            <a:chOff x="839" y="2292"/>
            <a:chExt cx="2631" cy="1864"/>
          </a:xfrm>
        </p:grpSpPr>
        <p:sp>
          <p:nvSpPr>
            <p:cNvPr id="13320" name="Line 7">
              <a:extLst>
                <a:ext uri="{FF2B5EF4-FFF2-40B4-BE49-F238E27FC236}">
                  <a16:creationId xmlns:a16="http://schemas.microsoft.com/office/drawing/2014/main" xmlns="" id="{63449359-3E4E-4AEC-BEB3-33407725A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292"/>
              <a:ext cx="0" cy="16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1" name="Line 8">
              <a:extLst>
                <a:ext uri="{FF2B5EF4-FFF2-40B4-BE49-F238E27FC236}">
                  <a16:creationId xmlns:a16="http://schemas.microsoft.com/office/drawing/2014/main" xmlns="" id="{ED88798A-D626-48BF-A3D6-2BFEDD108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3925"/>
              <a:ext cx="23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3322" name="Group 9">
              <a:extLst>
                <a:ext uri="{FF2B5EF4-FFF2-40B4-BE49-F238E27FC236}">
                  <a16:creationId xmlns:a16="http://schemas.microsoft.com/office/drawing/2014/main" xmlns="" id="{BEE11FBD-D53E-4592-8430-2EA41494E2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2" y="2610"/>
              <a:ext cx="454" cy="1542"/>
              <a:chOff x="1292" y="2523"/>
              <a:chExt cx="454" cy="1542"/>
            </a:xfrm>
          </p:grpSpPr>
          <p:grpSp>
            <p:nvGrpSpPr>
              <p:cNvPr id="13353" name="Group 10">
                <a:extLst>
                  <a:ext uri="{FF2B5EF4-FFF2-40B4-BE49-F238E27FC236}">
                    <a16:creationId xmlns:a16="http://schemas.microsoft.com/office/drawing/2014/main" xmlns="" id="{F08A7DFC-E4E4-4768-91CD-3E51C1BAF6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2" y="2523"/>
                <a:ext cx="454" cy="590"/>
                <a:chOff x="1292" y="2523"/>
                <a:chExt cx="454" cy="590"/>
              </a:xfrm>
            </p:grpSpPr>
            <p:sp>
              <p:nvSpPr>
                <p:cNvPr id="13355" name="Line 11">
                  <a:extLst>
                    <a:ext uri="{FF2B5EF4-FFF2-40B4-BE49-F238E27FC236}">
                      <a16:creationId xmlns:a16="http://schemas.microsoft.com/office/drawing/2014/main" xmlns="" id="{39ED1370-5160-42A8-956D-3104ACE7E1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795"/>
                  <a:ext cx="454" cy="0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3356" name="Oval 12">
                  <a:extLst>
                    <a:ext uri="{FF2B5EF4-FFF2-40B4-BE49-F238E27FC236}">
                      <a16:creationId xmlns:a16="http://schemas.microsoft.com/office/drawing/2014/main" xmlns="" id="{F6FD3FC1-B4AA-4A5B-99A9-D0D435C68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614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3357" name="Oval 13">
                  <a:extLst>
                    <a:ext uri="{FF2B5EF4-FFF2-40B4-BE49-F238E27FC236}">
                      <a16:creationId xmlns:a16="http://schemas.microsoft.com/office/drawing/2014/main" xmlns="" id="{7C857F8C-958A-4149-A660-342412EB9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886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3358" name="Oval 14">
                  <a:extLst>
                    <a:ext uri="{FF2B5EF4-FFF2-40B4-BE49-F238E27FC236}">
                      <a16:creationId xmlns:a16="http://schemas.microsoft.com/office/drawing/2014/main" xmlns="" id="{3A25A486-5E62-46FC-8EBB-A05EE36A1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705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3359" name="Oval 15">
                  <a:extLst>
                    <a:ext uri="{FF2B5EF4-FFF2-40B4-BE49-F238E27FC236}">
                      <a16:creationId xmlns:a16="http://schemas.microsoft.com/office/drawing/2014/main" xmlns="" id="{F24736D9-EB08-4147-BE46-98A41456A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841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3360" name="Oval 16">
                  <a:extLst>
                    <a:ext uri="{FF2B5EF4-FFF2-40B4-BE49-F238E27FC236}">
                      <a16:creationId xmlns:a16="http://schemas.microsoft.com/office/drawing/2014/main" xmlns="" id="{2DA57B99-624B-4B65-83E3-DB55A1618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3068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  <p:sp>
              <p:nvSpPr>
                <p:cNvPr id="13361" name="Oval 17">
                  <a:extLst>
                    <a:ext uri="{FF2B5EF4-FFF2-40B4-BE49-F238E27FC236}">
                      <a16:creationId xmlns:a16="http://schemas.microsoft.com/office/drawing/2014/main" xmlns="" id="{84326280-131E-480B-80E0-B91B37F57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6" y="2523"/>
                  <a:ext cx="45" cy="45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b="0"/>
                </a:p>
              </p:txBody>
            </p:sp>
          </p:grpSp>
          <p:sp>
            <p:nvSpPr>
              <p:cNvPr id="13354" name="Text Box 18">
                <a:extLst>
                  <a:ext uri="{FF2B5EF4-FFF2-40B4-BE49-F238E27FC236}">
                    <a16:creationId xmlns:a16="http://schemas.microsoft.com/office/drawing/2014/main" xmlns="" id="{525A7646-4ABF-4CB7-A7D4-99E6C2BE0D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3" y="383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A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323" name="Line 19">
              <a:extLst>
                <a:ext uri="{FF2B5EF4-FFF2-40B4-BE49-F238E27FC236}">
                  <a16:creationId xmlns:a16="http://schemas.microsoft.com/office/drawing/2014/main" xmlns="" id="{80631256-0A5B-4C4A-AC05-97DCA0904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3563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24" name="Oval 20">
              <a:extLst>
                <a:ext uri="{FF2B5EF4-FFF2-40B4-BE49-F238E27FC236}">
                  <a16:creationId xmlns:a16="http://schemas.microsoft.com/office/drawing/2014/main" xmlns="" id="{FDFA0F3E-D920-4FB3-B0F1-B0B97B084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382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25" name="Oval 21">
              <a:extLst>
                <a:ext uri="{FF2B5EF4-FFF2-40B4-BE49-F238E27FC236}">
                  <a16:creationId xmlns:a16="http://schemas.microsoft.com/office/drawing/2014/main" xmlns="" id="{26FC7FA1-0BA7-4A05-BE52-3B4094D3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54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26" name="Oval 22">
              <a:extLst>
                <a:ext uri="{FF2B5EF4-FFF2-40B4-BE49-F238E27FC236}">
                  <a16:creationId xmlns:a16="http://schemas.microsoft.com/office/drawing/2014/main" xmlns="" id="{F4833B27-CDFA-4F3B-971D-2F37EA91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518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27" name="Oval 23">
              <a:extLst>
                <a:ext uri="{FF2B5EF4-FFF2-40B4-BE49-F238E27FC236}">
                  <a16:creationId xmlns:a16="http://schemas.microsoft.com/office/drawing/2014/main" xmlns="" id="{05FFC900-A059-4FF2-BDEB-A5AE6E011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0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28" name="Oval 24">
              <a:extLst>
                <a:ext uri="{FF2B5EF4-FFF2-40B4-BE49-F238E27FC236}">
                  <a16:creationId xmlns:a16="http://schemas.microsoft.com/office/drawing/2014/main" xmlns="" id="{6A81B8D4-ED93-4C3F-BD78-BD94393C0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99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29" name="Oval 25">
              <a:extLst>
                <a:ext uri="{FF2B5EF4-FFF2-40B4-BE49-F238E27FC236}">
                  <a16:creationId xmlns:a16="http://schemas.microsoft.com/office/drawing/2014/main" xmlns="" id="{E17749AA-9433-44C7-9C49-44E5BFC2D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337"/>
              <a:ext cx="45" cy="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3330" name="Text Box 26">
              <a:extLst>
                <a:ext uri="{FF2B5EF4-FFF2-40B4-BE49-F238E27FC236}">
                  <a16:creationId xmlns:a16="http://schemas.microsoft.com/office/drawing/2014/main" xmlns="" id="{F47CFA0E-6999-4828-BBB9-D5E5D2444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3925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B</a:t>
              </a:r>
              <a:endParaRPr lang="en-US" altLang="en-US" b="0">
                <a:cs typeface="Arial" panose="020B0604020202020204" pitchFamily="34" charset="0"/>
              </a:endParaRPr>
            </a:p>
          </p:txBody>
        </p:sp>
        <p:grpSp>
          <p:nvGrpSpPr>
            <p:cNvPr id="13331" name="Group 27">
              <a:extLst>
                <a:ext uri="{FF2B5EF4-FFF2-40B4-BE49-F238E27FC236}">
                  <a16:creationId xmlns:a16="http://schemas.microsoft.com/office/drawing/2014/main" xmlns="" id="{EC24AA38-7F13-484D-81B0-D97471CBB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1" y="2791"/>
              <a:ext cx="454" cy="1365"/>
              <a:chOff x="2472" y="2704"/>
              <a:chExt cx="454" cy="1365"/>
            </a:xfrm>
          </p:grpSpPr>
          <p:sp>
            <p:nvSpPr>
              <p:cNvPr id="13343" name="Line 28">
                <a:extLst>
                  <a:ext uri="{FF2B5EF4-FFF2-40B4-BE49-F238E27FC236}">
                    <a16:creationId xmlns:a16="http://schemas.microsoft.com/office/drawing/2014/main" xmlns="" id="{C227698F-1613-4765-B634-93B968FD0D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3067"/>
                <a:ext cx="45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44" name="Oval 29">
                <a:extLst>
                  <a:ext uri="{FF2B5EF4-FFF2-40B4-BE49-F238E27FC236}">
                    <a16:creationId xmlns:a16="http://schemas.microsoft.com/office/drawing/2014/main" xmlns="" id="{3B5F1E37-15F3-4A77-8A5E-A108A1ACB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249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5" name="Oval 30">
                <a:extLst>
                  <a:ext uri="{FF2B5EF4-FFF2-40B4-BE49-F238E27FC236}">
                    <a16:creationId xmlns:a16="http://schemas.microsoft.com/office/drawing/2014/main" xmlns="" id="{ACAF5028-E1FF-45A6-B54B-AD8CA4B91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977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6" name="Oval 31">
                <a:extLst>
                  <a:ext uri="{FF2B5EF4-FFF2-40B4-BE49-F238E27FC236}">
                    <a16:creationId xmlns:a16="http://schemas.microsoft.com/office/drawing/2014/main" xmlns="" id="{DBB3372C-2CFA-437D-A380-0FA94BDBD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15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7" name="Oval 32">
                <a:extLst>
                  <a:ext uri="{FF2B5EF4-FFF2-40B4-BE49-F238E27FC236}">
                    <a16:creationId xmlns:a16="http://schemas.microsoft.com/office/drawing/2014/main" xmlns="" id="{DFB9FCD7-BE3F-4D61-B163-D9A6DE805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022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8" name="Oval 33">
                <a:extLst>
                  <a:ext uri="{FF2B5EF4-FFF2-40B4-BE49-F238E27FC236}">
                    <a16:creationId xmlns:a16="http://schemas.microsoft.com/office/drawing/2014/main" xmlns="" id="{7E845214-4871-430F-8DB9-6A59E40E1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704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9" name="Oval 34">
                <a:extLst>
                  <a:ext uri="{FF2B5EF4-FFF2-40B4-BE49-F238E27FC236}">
                    <a16:creationId xmlns:a16="http://schemas.microsoft.com/office/drawing/2014/main" xmlns="" id="{58C4D50F-14D0-4FCA-A27D-6D1924957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340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50" name="Oval 35">
                <a:extLst>
                  <a:ext uri="{FF2B5EF4-FFF2-40B4-BE49-F238E27FC236}">
                    <a16:creationId xmlns:a16="http://schemas.microsoft.com/office/drawing/2014/main" xmlns="" id="{4157A629-FFD9-4AB6-B0B3-CE029A00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288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51" name="Oval 36">
                <a:extLst>
                  <a:ext uri="{FF2B5EF4-FFF2-40B4-BE49-F238E27FC236}">
                    <a16:creationId xmlns:a16="http://schemas.microsoft.com/office/drawing/2014/main" xmlns="" id="{37135DC9-5EB0-4D15-824A-3632E2810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067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52" name="Text Box 37">
                <a:extLst>
                  <a:ext uri="{FF2B5EF4-FFF2-40B4-BE49-F238E27FC236}">
                    <a16:creationId xmlns:a16="http://schemas.microsoft.com/office/drawing/2014/main" xmlns="" id="{8321117F-1FEE-4DFF-BE6C-38715556E8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9" y="3838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C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32" name="Group 38">
              <a:extLst>
                <a:ext uri="{FF2B5EF4-FFF2-40B4-BE49-F238E27FC236}">
                  <a16:creationId xmlns:a16="http://schemas.microsoft.com/office/drawing/2014/main" xmlns="" id="{106A1738-DDE8-498C-98E2-CD8FC5C88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" y="2383"/>
              <a:ext cx="454" cy="1773"/>
              <a:chOff x="2971" y="2296"/>
              <a:chExt cx="454" cy="1773"/>
            </a:xfrm>
          </p:grpSpPr>
          <p:sp>
            <p:nvSpPr>
              <p:cNvPr id="13334" name="Line 39">
                <a:extLst>
                  <a:ext uri="{FF2B5EF4-FFF2-40B4-BE49-F238E27FC236}">
                    <a16:creationId xmlns:a16="http://schemas.microsoft.com/office/drawing/2014/main" xmlns="" id="{DD644EFA-8CA9-4C36-B8BF-888FED233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2568"/>
                <a:ext cx="454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5" name="Oval 40">
                <a:extLst>
                  <a:ext uri="{FF2B5EF4-FFF2-40B4-BE49-F238E27FC236}">
                    <a16:creationId xmlns:a16="http://schemas.microsoft.com/office/drawing/2014/main" xmlns="" id="{EA400DD2-CBCB-4517-9D97-4D4B51884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56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36" name="Oval 41">
                <a:extLst>
                  <a:ext uri="{FF2B5EF4-FFF2-40B4-BE49-F238E27FC236}">
                    <a16:creationId xmlns:a16="http://schemas.microsoft.com/office/drawing/2014/main" xmlns="" id="{C8E93665-9BE6-4DC8-8828-BE7CE40FE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704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37" name="Oval 42">
                <a:extLst>
                  <a:ext uri="{FF2B5EF4-FFF2-40B4-BE49-F238E27FC236}">
                    <a16:creationId xmlns:a16="http://schemas.microsoft.com/office/drawing/2014/main" xmlns="" id="{EACD42B1-2BC0-45AB-975A-E1A8E5D00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478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38" name="Oval 43">
                <a:extLst>
                  <a:ext uri="{FF2B5EF4-FFF2-40B4-BE49-F238E27FC236}">
                    <a16:creationId xmlns:a16="http://schemas.microsoft.com/office/drawing/2014/main" xmlns="" id="{AEC0E644-FE22-4BF2-8111-BB01F0E4F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38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39" name="Oval 44">
                <a:extLst>
                  <a:ext uri="{FF2B5EF4-FFF2-40B4-BE49-F238E27FC236}">
                    <a16:creationId xmlns:a16="http://schemas.microsoft.com/office/drawing/2014/main" xmlns="" id="{43C8832D-B169-4B82-9223-F0C13000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522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0" name="Oval 45">
                <a:extLst>
                  <a:ext uri="{FF2B5EF4-FFF2-40B4-BE49-F238E27FC236}">
                    <a16:creationId xmlns:a16="http://schemas.microsoft.com/office/drawing/2014/main" xmlns="" id="{1C733365-B2B4-48E3-9C96-6F7A20C34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2296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1" name="Oval 46">
                <a:extLst>
                  <a:ext uri="{FF2B5EF4-FFF2-40B4-BE49-F238E27FC236}">
                    <a16:creationId xmlns:a16="http://schemas.microsoft.com/office/drawing/2014/main" xmlns="" id="{375BCC27-B5C4-4C1C-93B8-C593679BD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2750"/>
                <a:ext cx="45" cy="45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b="0"/>
              </a:p>
            </p:txBody>
          </p:sp>
          <p:sp>
            <p:nvSpPr>
              <p:cNvPr id="13342" name="Text Box 47">
                <a:extLst>
                  <a:ext uri="{FF2B5EF4-FFF2-40B4-BE49-F238E27FC236}">
                    <a16:creationId xmlns:a16="http://schemas.microsoft.com/office/drawing/2014/main" xmlns="" id="{D6141E05-2EF4-43D1-B34C-1AF99179D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" y="3838"/>
                <a:ext cx="22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b="0">
                    <a:cs typeface="Arial" panose="020B0604020202020204" pitchFamily="34" charset="0"/>
                  </a:rPr>
                  <a:t>D</a:t>
                </a:r>
                <a:endParaRPr lang="en-US" altLang="en-US" b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333" name="Text Box 48">
              <a:extLst>
                <a:ext uri="{FF2B5EF4-FFF2-40B4-BE49-F238E27FC236}">
                  <a16:creationId xmlns:a16="http://schemas.microsoft.com/office/drawing/2014/main" xmlns="" id="{9527E264-5009-4ED4-AC6F-8B04C70ED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69" y="2907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b="0">
                  <a:cs typeface="Arial" panose="020B0604020202020204" pitchFamily="34" charset="0"/>
                </a:rPr>
                <a:t>size</a:t>
              </a:r>
              <a:endParaRPr lang="en-US" altLang="en-US" b="0"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36D37-521C-4B80-9142-5DA8E7513397}"/>
              </a:ext>
            </a:extLst>
          </p:cNvPr>
          <p:cNvSpPr txBox="1"/>
          <p:nvPr/>
        </p:nvSpPr>
        <p:spPr>
          <a:xfrm>
            <a:off x="6348414" y="4235450"/>
            <a:ext cx="4141787" cy="584200"/>
          </a:xfrm>
          <a:prstGeom prst="rect">
            <a:avLst/>
          </a:prstGeom>
          <a:solidFill>
            <a:srgbClr val="CCECFF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b="0" dirty="0">
                <a:latin typeface="Arial" charset="0"/>
              </a:rPr>
              <a:t>Repeatability = </a:t>
            </a:r>
            <a:r>
              <a:rPr lang="en-GB" sz="1600" b="0" u="sng" dirty="0">
                <a:latin typeface="Arial" charset="0"/>
              </a:rPr>
              <a:t>variance among individuals</a:t>
            </a:r>
          </a:p>
          <a:p>
            <a:pPr>
              <a:defRPr/>
            </a:pPr>
            <a:r>
              <a:rPr lang="en-GB" sz="1600" b="0" dirty="0">
                <a:latin typeface="Arial" charset="0"/>
              </a:rPr>
              <a:t>		total variance</a:t>
            </a:r>
          </a:p>
        </p:txBody>
      </p:sp>
      <p:sp>
        <p:nvSpPr>
          <p:cNvPr id="50" name="Text Box 4">
            <a:extLst>
              <a:ext uri="{FF2B5EF4-FFF2-40B4-BE49-F238E27FC236}">
                <a16:creationId xmlns:a16="http://schemas.microsoft.com/office/drawing/2014/main" xmlns="" id="{74913D04-DDA6-4363-947D-722209D0C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279" y="1030453"/>
            <a:ext cx="812699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n-US" sz="2100" b="0" dirty="0">
              <a:cs typeface="Arial" panose="020B0604020202020204" pitchFamily="34" charset="0"/>
            </a:endParaRPr>
          </a:p>
          <a:p>
            <a:pPr eaLnBrk="1" hangingPunct="1"/>
            <a:r>
              <a:rPr lang="en-GB" altLang="en-US" sz="2100" b="0" dirty="0">
                <a:cs typeface="Arial" panose="020B0604020202020204" pitchFamily="34" charset="0"/>
              </a:rPr>
              <a:t>With </a:t>
            </a:r>
            <a:r>
              <a:rPr lang="en-GB" altLang="en-US" sz="2400" dirty="0">
                <a:solidFill>
                  <a:srgbClr val="0070C0"/>
                </a:solidFill>
                <a:cs typeface="Arial" panose="020B0604020202020204" pitchFamily="34" charset="0"/>
              </a:rPr>
              <a:t>repeated measures</a:t>
            </a:r>
            <a:r>
              <a:rPr lang="en-GB" altLang="en-US" sz="2100" b="0" dirty="0">
                <a:cs typeface="Arial" panose="020B0604020202020204" pitchFamily="34" charset="0"/>
              </a:rPr>
              <a:t>, variance in a trait could be split into among- vs. within- individuals</a:t>
            </a:r>
            <a:r>
              <a:rPr lang="en-GB" altLang="en-US" sz="2100" b="0" baseline="30000" dirty="0">
                <a:cs typeface="Arial" panose="020B0604020202020204" pitchFamily="34" charset="0"/>
              </a:rPr>
              <a:t>*</a:t>
            </a:r>
            <a:endParaRPr lang="en-GB" altLang="en-US" sz="2100" b="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E58739-5EBD-4BD2-B5B5-C42C7641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04664"/>
            <a:ext cx="8734424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GB" sz="3600" b="1" dirty="0">
                <a:solidFill>
                  <a:srgbClr val="0070C0"/>
                </a:solidFill>
              </a:rPr>
              <a:t>Why care about trait repeatability?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xmlns="" id="{075D1EF1-90B0-4ADB-8FDE-51257F4BF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855788"/>
            <a:ext cx="8229600" cy="452596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00"/>
              </a:spcAft>
            </a:pPr>
            <a:r>
              <a:rPr lang="en-GB" altLang="en-US" sz="2400"/>
              <a:t>Standardised measure of variation among individuals.</a:t>
            </a:r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endParaRPr lang="en-GB" altLang="en-US" sz="2400"/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r>
              <a:rPr lang="en-GB" altLang="en-US" sz="2400"/>
              <a:t>Selection acts on trait differences </a:t>
            </a:r>
            <a:r>
              <a:rPr lang="en-GB" altLang="en-US" sz="2400" b="1">
                <a:solidFill>
                  <a:srgbClr val="0070C0"/>
                </a:solidFill>
              </a:rPr>
              <a:t>among individuals</a:t>
            </a:r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endParaRPr lang="en-GB" altLang="en-US" sz="2400"/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r>
              <a:rPr lang="en-GB" altLang="en-US" sz="2400"/>
              <a:t>Plasticity versus personality in behaviour</a:t>
            </a:r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endParaRPr lang="en-GB" altLang="en-US" sz="2400"/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r>
              <a:rPr lang="en-GB" altLang="en-US" sz="2400"/>
              <a:t>Upper limit for heritability (normally)</a:t>
            </a:r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endParaRPr lang="en-GB" altLang="en-US" sz="2400"/>
          </a:p>
          <a:p>
            <a:pPr eaLnBrk="1" hangingPunct="1">
              <a:spcBef>
                <a:spcPct val="0"/>
              </a:spcBef>
              <a:spcAft>
                <a:spcPts val="100"/>
              </a:spcAft>
            </a:pPr>
            <a:r>
              <a:rPr lang="en-GB" altLang="en-US" sz="2400"/>
              <a:t>Maternal, year, nest effects etc also important – use more random effects!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1BB0C0D-D234-4CE4-B652-DFBDE28F5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376" y="620688"/>
            <a:ext cx="9165704" cy="1143000"/>
          </a:xfrm>
        </p:spPr>
        <p:txBody>
          <a:bodyPr/>
          <a:lstStyle/>
          <a:p>
            <a:pPr eaLnBrk="1" hangingPunct="1"/>
            <a:r>
              <a:rPr lang="en-GB" altLang="en-US" sz="2800" b="1" dirty="0">
                <a:solidFill>
                  <a:srgbClr val="0070C0"/>
                </a:solidFill>
              </a:rPr>
              <a:t>If we have repeated measures, how should we model individual identity ? </a:t>
            </a:r>
            <a:r>
              <a:rPr lang="en-GB" altLang="en-US" sz="2000" dirty="0">
                <a:solidFill>
                  <a:schemeClr val="bg1">
                    <a:lumMod val="50000"/>
                  </a:schemeClr>
                </a:solidFill>
              </a:rPr>
              <a:t>(or other grouping variables)</a:t>
            </a:r>
            <a:endParaRPr lang="en-GB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xmlns="" id="{2603CADE-D8B3-4509-86DC-EB1FD989BE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51584" y="2564904"/>
            <a:ext cx="10173690" cy="4525962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/>
              <a:t>Repeated measures ANOVA</a:t>
            </a: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 eaLnBrk="1" hangingPunct="1">
              <a:defRPr/>
            </a:pPr>
            <a:r>
              <a:rPr lang="en-GB" dirty="0"/>
              <a:t>Add ID as a (fixed) factor in (G)LM</a:t>
            </a: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 eaLnBrk="1" hangingPunct="1">
              <a:defRPr/>
            </a:pPr>
            <a:r>
              <a:rPr lang="en-GB" dirty="0"/>
              <a:t>Add ID as random effect in a mixed model (G)LMM</a:t>
            </a:r>
          </a:p>
        </p:txBody>
      </p:sp>
      <p:pic>
        <p:nvPicPr>
          <p:cNvPr id="57348" name="Picture 4" descr="Image result for consider your options">
            <a:extLst>
              <a:ext uri="{FF2B5EF4-FFF2-40B4-BE49-F238E27FC236}">
                <a16:creationId xmlns:a16="http://schemas.microsoft.com/office/drawing/2014/main" xmlns="" id="{A52B9927-68EF-4CFC-84AB-1F991659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76250" y="275312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xmlns="" id="{5CF17DA8-801B-4FBD-8C0C-4421015B6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24" y="1879602"/>
            <a:ext cx="13202218" cy="300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5000"/>
              </a:spcBef>
              <a:spcAft>
                <a:spcPts val="500"/>
              </a:spcAft>
              <a:buFontTx/>
              <a:buAutoNum type="arabicPeriod"/>
            </a:pPr>
            <a:r>
              <a:rPr lang="en-GB" altLang="en-US" sz="2400" b="0" dirty="0"/>
              <a:t>Handles unbalanced data sets </a:t>
            </a:r>
            <a:r>
              <a:rPr lang="en-GB" altLang="en-US" sz="1600" b="0" dirty="0"/>
              <a:t>(balance always better)</a:t>
            </a:r>
            <a:r>
              <a:rPr lang="en-GB" altLang="en-US" sz="2400" b="0" dirty="0"/>
              <a:t> </a:t>
            </a:r>
          </a:p>
          <a:p>
            <a:pPr eaLnBrk="1" hangingPunct="1">
              <a:spcBef>
                <a:spcPct val="55000"/>
              </a:spcBef>
              <a:spcAft>
                <a:spcPts val="500"/>
              </a:spcAft>
              <a:buFontTx/>
              <a:buAutoNum type="arabicPeriod"/>
            </a:pPr>
            <a:r>
              <a:rPr lang="en-GB" altLang="en-US" sz="2400" b="0" dirty="0"/>
              <a:t>Incorporate fixed effects </a:t>
            </a:r>
            <a:r>
              <a:rPr lang="en-GB" altLang="en-US" sz="1600" b="0" dirty="0"/>
              <a:t>(i.e. partition variance conditional on known or hypothesised effects)</a:t>
            </a:r>
          </a:p>
          <a:p>
            <a:pPr eaLnBrk="1" hangingPunct="1">
              <a:spcBef>
                <a:spcPct val="55000"/>
              </a:spcBef>
              <a:spcAft>
                <a:spcPts val="500"/>
              </a:spcAft>
              <a:buFontTx/>
              <a:buAutoNum type="arabicPeriod"/>
            </a:pPr>
            <a:r>
              <a:rPr lang="en-GB" altLang="en-US" sz="2400" b="0" dirty="0"/>
              <a:t>Robust to deviations from normality </a:t>
            </a:r>
            <a:r>
              <a:rPr lang="en-GB" altLang="en-US" sz="1600" b="0" dirty="0"/>
              <a:t>(relatively, generalised mixed models also possible)</a:t>
            </a:r>
            <a:r>
              <a:rPr lang="en-GB" altLang="en-US" sz="2400" b="0" dirty="0"/>
              <a:t> 	</a:t>
            </a:r>
          </a:p>
          <a:p>
            <a:pPr eaLnBrk="1" hangingPunct="1">
              <a:spcBef>
                <a:spcPct val="55000"/>
              </a:spcBef>
              <a:spcAft>
                <a:spcPts val="500"/>
              </a:spcAft>
              <a:buFontTx/>
              <a:buAutoNum type="arabicPeriod"/>
            </a:pPr>
            <a:r>
              <a:rPr lang="en-GB" altLang="en-US" sz="2400" b="0" dirty="0"/>
              <a:t>Robust to missing data </a:t>
            </a:r>
            <a:r>
              <a:rPr lang="en-GB" altLang="en-US" sz="1600" b="0" dirty="0"/>
              <a:t>(relatively, missing data is never ideal of course)</a:t>
            </a:r>
            <a:endParaRPr lang="en-GB" altLang="en-US" sz="2000" b="0" dirty="0"/>
          </a:p>
          <a:p>
            <a:pPr eaLnBrk="1" hangingPunct="1">
              <a:spcBef>
                <a:spcPct val="55000"/>
              </a:spcBef>
              <a:spcAft>
                <a:spcPts val="500"/>
              </a:spcAft>
              <a:buFontTx/>
              <a:buAutoNum type="arabicPeriod"/>
            </a:pPr>
            <a:r>
              <a:rPr lang="en-GB" altLang="en-US" sz="2400" b="0" dirty="0"/>
              <a:t>Efficient with respect to degrees of freedom </a:t>
            </a:r>
            <a:r>
              <a:rPr lang="en-GB" altLang="en-US" sz="1600" b="0" dirty="0"/>
              <a:t>(when you fit ID as a random effect)</a:t>
            </a:r>
            <a:endParaRPr lang="en-GB" altLang="en-US" sz="2400" b="0" dirty="0"/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xmlns="" id="{184EAA0B-1EF5-41E5-AE9E-4B0CFC96C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995363"/>
            <a:ext cx="8569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800" dirty="0">
                <a:solidFill>
                  <a:srgbClr val="0070C0"/>
                </a:solidFill>
              </a:rPr>
              <a:t>Advantages of mixed effect models</a:t>
            </a:r>
          </a:p>
        </p:txBody>
      </p:sp>
      <p:pic>
        <p:nvPicPr>
          <p:cNvPr id="16388" name="Picture 4" descr="blue tit">
            <a:extLst>
              <a:ext uri="{FF2B5EF4-FFF2-40B4-BE49-F238E27FC236}">
                <a16:creationId xmlns:a16="http://schemas.microsoft.com/office/drawing/2014/main" xmlns="" id="{2A3D6263-10C5-41D2-AFB5-5B56DF670246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2489" y="404814"/>
            <a:ext cx="1584325" cy="1430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16" t="13775" r="57678" b="45925"/>
          <a:stretch/>
        </p:blipFill>
        <p:spPr>
          <a:xfrm>
            <a:off x="5154" y="0"/>
            <a:ext cx="5082460" cy="309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4" t="21651" r="57087" b="33085"/>
          <a:stretch/>
        </p:blipFill>
        <p:spPr>
          <a:xfrm>
            <a:off x="309039" y="3105775"/>
            <a:ext cx="3597568" cy="2247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5153" t="21651" r="56497" b="26375"/>
          <a:stretch/>
        </p:blipFill>
        <p:spPr>
          <a:xfrm>
            <a:off x="4871965" y="260648"/>
            <a:ext cx="3456384" cy="23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5744" t="23226" r="56497" b="29525"/>
          <a:stretch/>
        </p:blipFill>
        <p:spPr>
          <a:xfrm>
            <a:off x="8472264" y="484429"/>
            <a:ext cx="3384376" cy="2160240"/>
          </a:xfrm>
          <a:prstGeom prst="rect">
            <a:avLst/>
          </a:prstGeom>
        </p:spPr>
      </p:pic>
      <p:pic>
        <p:nvPicPr>
          <p:cNvPr id="57348" name="Picture 4" descr="Image result for Mixed Models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829" y="2526995"/>
            <a:ext cx="1137356" cy="1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599" y="3173359"/>
            <a:ext cx="1131953" cy="17996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383" y="5699702"/>
            <a:ext cx="115212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Loads of (fairly) accessible treatments that cover linear mixed models (LMM) generally </a:t>
            </a:r>
          </a:p>
          <a:p>
            <a:r>
              <a:rPr lang="en-GB" sz="1600" b="0" dirty="0"/>
              <a:t>+ model selection/inference, power, specific applications (e.g. quant gen, plasticity), GLMM options </a:t>
            </a:r>
            <a:r>
              <a:rPr lang="en-GB" sz="1600" b="0" dirty="0" err="1"/>
              <a:t>etc</a:t>
            </a:r>
            <a:r>
              <a:rPr lang="en-GB" sz="1600" b="0" dirty="0"/>
              <a:t> </a:t>
            </a:r>
            <a:r>
              <a:rPr lang="en-GB" sz="1600" b="0" dirty="0" err="1"/>
              <a:t>etc</a:t>
            </a:r>
            <a:endParaRPr lang="en-GB" sz="16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5744" t="21651" r="55906" b="32058"/>
          <a:stretch/>
        </p:blipFill>
        <p:spPr>
          <a:xfrm>
            <a:off x="5567467" y="2241274"/>
            <a:ext cx="3556778" cy="2177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8107" t="16926" r="58859" b="35653"/>
          <a:stretch/>
        </p:blipFill>
        <p:spPr>
          <a:xfrm>
            <a:off x="8543860" y="2891326"/>
            <a:ext cx="2808312" cy="2168125"/>
          </a:xfrm>
          <a:prstGeom prst="rect">
            <a:avLst/>
          </a:prstGeom>
        </p:spPr>
      </p:pic>
      <p:pic>
        <p:nvPicPr>
          <p:cNvPr id="57352" name="Picture 8" descr="Image result for r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132" y="4499597"/>
            <a:ext cx="936080" cy="7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18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xmlns="" id="{179C5E69-D7C4-4575-9159-7ECD1911D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=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GB" altLang="en-US" sz="2600" b="0" dirty="0">
                <a:cs typeface="Arial" panose="020B0604020202020204" pitchFamily="34" charset="0"/>
              </a:rPr>
              <a:t> x +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c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xmlns="" id="{253728CD-E3E6-479F-964D-10EAF152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7412" name="Group 5">
            <a:extLst>
              <a:ext uri="{FF2B5EF4-FFF2-40B4-BE49-F238E27FC236}">
                <a16:creationId xmlns:a16="http://schemas.microsoft.com/office/drawing/2014/main" xmlns="" id="{EEBFBEE9-E099-410F-AAEC-73B347BB8FE6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7433" name="Line 6">
              <a:extLst>
                <a:ext uri="{FF2B5EF4-FFF2-40B4-BE49-F238E27FC236}">
                  <a16:creationId xmlns:a16="http://schemas.microsoft.com/office/drawing/2014/main" xmlns="" id="{C1C6015D-C309-41FA-88EF-F500F4F84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34" name="Line 7">
              <a:extLst>
                <a:ext uri="{FF2B5EF4-FFF2-40B4-BE49-F238E27FC236}">
                  <a16:creationId xmlns:a16="http://schemas.microsoft.com/office/drawing/2014/main" xmlns="" id="{FB962C71-9108-4F40-A25E-274986B84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413" name="Group 8">
            <a:extLst>
              <a:ext uri="{FF2B5EF4-FFF2-40B4-BE49-F238E27FC236}">
                <a16:creationId xmlns:a16="http://schemas.microsoft.com/office/drawing/2014/main" xmlns="" id="{53A80F46-3E5B-4993-AF58-633F6CE5DBB5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17426" name="Oval 9">
              <a:extLst>
                <a:ext uri="{FF2B5EF4-FFF2-40B4-BE49-F238E27FC236}">
                  <a16:creationId xmlns:a16="http://schemas.microsoft.com/office/drawing/2014/main" xmlns="" id="{18EB78DE-A370-48B2-A8A7-B6D9BDF2F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27" name="Oval 10">
              <a:extLst>
                <a:ext uri="{FF2B5EF4-FFF2-40B4-BE49-F238E27FC236}">
                  <a16:creationId xmlns:a16="http://schemas.microsoft.com/office/drawing/2014/main" xmlns="" id="{B95A84C0-75B4-4572-ADBB-8E6EB94B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28" name="Oval 11">
              <a:extLst>
                <a:ext uri="{FF2B5EF4-FFF2-40B4-BE49-F238E27FC236}">
                  <a16:creationId xmlns:a16="http://schemas.microsoft.com/office/drawing/2014/main" xmlns="" id="{F9FF4B5D-BD86-48D7-A147-F8C2B571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29" name="Oval 12">
              <a:extLst>
                <a:ext uri="{FF2B5EF4-FFF2-40B4-BE49-F238E27FC236}">
                  <a16:creationId xmlns:a16="http://schemas.microsoft.com/office/drawing/2014/main" xmlns="" id="{CC06D1CB-3028-4E98-8977-BFA7E6555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30" name="Oval 13">
              <a:extLst>
                <a:ext uri="{FF2B5EF4-FFF2-40B4-BE49-F238E27FC236}">
                  <a16:creationId xmlns:a16="http://schemas.microsoft.com/office/drawing/2014/main" xmlns="" id="{16F0E2B1-9EEF-4548-BFD6-DDE7D9D3F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31" name="Oval 14">
              <a:extLst>
                <a:ext uri="{FF2B5EF4-FFF2-40B4-BE49-F238E27FC236}">
                  <a16:creationId xmlns:a16="http://schemas.microsoft.com/office/drawing/2014/main" xmlns="" id="{36EDA575-68CC-42D8-B0AB-884D4E1E7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7432" name="Oval 15">
              <a:extLst>
                <a:ext uri="{FF2B5EF4-FFF2-40B4-BE49-F238E27FC236}">
                  <a16:creationId xmlns:a16="http://schemas.microsoft.com/office/drawing/2014/main" xmlns="" id="{CEB8FC94-3103-472B-A776-01214F223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7414" name="Line 16">
            <a:extLst>
              <a:ext uri="{FF2B5EF4-FFF2-40B4-BE49-F238E27FC236}">
                <a16:creationId xmlns:a16="http://schemas.microsoft.com/office/drawing/2014/main" xmlns="" id="{B60A7347-EB9B-4C72-9C30-F836388478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5" name="Text Box 17">
            <a:extLst>
              <a:ext uri="{FF2B5EF4-FFF2-40B4-BE49-F238E27FC236}">
                <a16:creationId xmlns:a16="http://schemas.microsoft.com/office/drawing/2014/main" xmlns="" id="{726CFF58-CA42-40F0-B17C-50AFBA162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7416" name="Rectangle 18">
            <a:extLst>
              <a:ext uri="{FF2B5EF4-FFF2-40B4-BE49-F238E27FC236}">
                <a16:creationId xmlns:a16="http://schemas.microsoft.com/office/drawing/2014/main" xmlns="" id="{D4887ED1-DAB9-4BB1-8A3C-73BAF0A5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17417" name="Line 21">
            <a:extLst>
              <a:ext uri="{FF2B5EF4-FFF2-40B4-BE49-F238E27FC236}">
                <a16:creationId xmlns:a16="http://schemas.microsoft.com/office/drawing/2014/main" xmlns="" id="{C5913C7E-1E77-4A1A-BB7B-5A8DEF6DE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42259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8" name="Line 22">
            <a:extLst>
              <a:ext uri="{FF2B5EF4-FFF2-40B4-BE49-F238E27FC236}">
                <a16:creationId xmlns:a16="http://schemas.microsoft.com/office/drawing/2014/main" xmlns="" id="{D98B078F-C5E6-4832-B59B-9B54661E6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1576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19" name="Line 23">
            <a:extLst>
              <a:ext uri="{FF2B5EF4-FFF2-40B4-BE49-F238E27FC236}">
                <a16:creationId xmlns:a16="http://schemas.microsoft.com/office/drawing/2014/main" xmlns="" id="{D7976A9B-D822-429C-A33A-7A9358B74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0" y="3856038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20" name="Line 24">
            <a:extLst>
              <a:ext uri="{FF2B5EF4-FFF2-40B4-BE49-F238E27FC236}">
                <a16:creationId xmlns:a16="http://schemas.microsoft.com/office/drawing/2014/main" xmlns="" id="{E3256621-8EA2-48CF-8A5C-C8474F2DA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33702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21" name="Line 25">
            <a:extLst>
              <a:ext uri="{FF2B5EF4-FFF2-40B4-BE49-F238E27FC236}">
                <a16:creationId xmlns:a16="http://schemas.microsoft.com/office/drawing/2014/main" xmlns="" id="{9F7AC9AB-ADFC-49B7-8CEB-38060C6F9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688" y="3716338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22" name="Line 26">
            <a:extLst>
              <a:ext uri="{FF2B5EF4-FFF2-40B4-BE49-F238E27FC236}">
                <a16:creationId xmlns:a16="http://schemas.microsoft.com/office/drawing/2014/main" xmlns="" id="{671FB2FC-9B6B-4789-A23B-671F93AB6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5671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23" name="Line 27">
            <a:extLst>
              <a:ext uri="{FF2B5EF4-FFF2-40B4-BE49-F238E27FC236}">
                <a16:creationId xmlns:a16="http://schemas.microsoft.com/office/drawing/2014/main" xmlns="" id="{E3FD8C9D-B0C3-4DF1-BB79-CB39AF2EC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513263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424" name="Rectangle 2">
            <a:extLst>
              <a:ext uri="{FF2B5EF4-FFF2-40B4-BE49-F238E27FC236}">
                <a16:creationId xmlns:a16="http://schemas.microsoft.com/office/drawing/2014/main" xmlns="" id="{936E75A5-201C-4262-A97F-DEA4A2FDD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800">
                <a:solidFill>
                  <a:schemeClr val="tx2"/>
                </a:solidFill>
              </a:rPr>
              <a:t>Mixed models contain </a:t>
            </a:r>
            <a:r>
              <a:rPr lang="en-GB" altLang="en-US" sz="2800">
                <a:solidFill>
                  <a:srgbClr val="0070C0"/>
                </a:solidFill>
              </a:rPr>
              <a:t>fixed</a:t>
            </a:r>
            <a:r>
              <a:rPr lang="en-GB" altLang="en-US" sz="2800">
                <a:solidFill>
                  <a:schemeClr val="tx2"/>
                </a:solidFill>
              </a:rPr>
              <a:t> and </a:t>
            </a:r>
            <a:r>
              <a:rPr lang="en-GB" altLang="en-US" sz="2800">
                <a:solidFill>
                  <a:srgbClr val="FF0000"/>
                </a:solidFill>
              </a:rPr>
              <a:t>random</a:t>
            </a:r>
            <a:r>
              <a:rPr lang="en-GB" altLang="en-US" sz="2800">
                <a:solidFill>
                  <a:schemeClr val="tx2"/>
                </a:solidFill>
              </a:rPr>
              <a:t> effects</a:t>
            </a:r>
          </a:p>
        </p:txBody>
      </p:sp>
      <p:sp>
        <p:nvSpPr>
          <p:cNvPr id="17425" name="TextBox 2">
            <a:extLst>
              <a:ext uri="{FF2B5EF4-FFF2-40B4-BE49-F238E27FC236}">
                <a16:creationId xmlns:a16="http://schemas.microsoft.com/office/drawing/2014/main" xmlns="" id="{521ECAD4-64CF-441D-9395-727E34D73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54300"/>
            <a:ext cx="410368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/>
              <a:t>Fixed effects model the mean</a:t>
            </a:r>
          </a:p>
          <a:p>
            <a:pPr eaLnBrk="1" hangingPunct="1"/>
            <a:r>
              <a:rPr lang="en-GB" altLang="en-US" b="0"/>
              <a:t>b=0.25 (0.10), P=0.02</a:t>
            </a:r>
          </a:p>
          <a:p>
            <a:pPr eaLnBrk="1" hangingPunct="1"/>
            <a:r>
              <a:rPr lang="en-GB" altLang="en-US" b="0"/>
              <a:t>C =1.2 (0.05), P&lt;0.001</a:t>
            </a:r>
          </a:p>
          <a:p>
            <a:pPr eaLnBrk="1" hangingPunct="1"/>
            <a:endParaRPr lang="en-GB" altLang="en-US" b="0"/>
          </a:p>
          <a:p>
            <a:pPr eaLnBrk="1" hangingPunct="1"/>
            <a:endParaRPr lang="en-GB" altLang="en-US" b="0"/>
          </a:p>
          <a:p>
            <a:pPr eaLnBrk="1" hangingPunct="1"/>
            <a:endParaRPr lang="en-GB" altLang="en-US"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xmlns="" id="{1F8C4751-4978-4117-A1A7-7B8ABE8E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=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GB" altLang="en-US" sz="2600" b="0" dirty="0">
                <a:cs typeface="Arial" panose="020B0604020202020204" pitchFamily="34" charset="0"/>
              </a:rPr>
              <a:t> x +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c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13667" name="Text Box 4">
            <a:extLst>
              <a:ext uri="{FF2B5EF4-FFF2-40B4-BE49-F238E27FC236}">
                <a16:creationId xmlns:a16="http://schemas.microsoft.com/office/drawing/2014/main" xmlns="" id="{B0460676-9F26-4086-8EFF-D0A0F8A75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13668" name="Group 5">
            <a:extLst>
              <a:ext uri="{FF2B5EF4-FFF2-40B4-BE49-F238E27FC236}">
                <a16:creationId xmlns:a16="http://schemas.microsoft.com/office/drawing/2014/main" xmlns="" id="{722D9211-4EA3-47BF-85D5-20A8A03FD190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13669" name="Line 6">
              <a:extLst>
                <a:ext uri="{FF2B5EF4-FFF2-40B4-BE49-F238E27FC236}">
                  <a16:creationId xmlns:a16="http://schemas.microsoft.com/office/drawing/2014/main" xmlns="" id="{EE336A8A-E3F4-4583-9D81-925D9C17B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670" name="Line 7">
              <a:extLst>
                <a:ext uri="{FF2B5EF4-FFF2-40B4-BE49-F238E27FC236}">
                  <a16:creationId xmlns:a16="http://schemas.microsoft.com/office/drawing/2014/main" xmlns="" id="{01D95E04-6CC9-4E7B-8118-9CA9F7ADD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3671" name="Group 8">
            <a:extLst>
              <a:ext uri="{FF2B5EF4-FFF2-40B4-BE49-F238E27FC236}">
                <a16:creationId xmlns:a16="http://schemas.microsoft.com/office/drawing/2014/main" xmlns="" id="{B921D6ED-16AF-4A57-BD28-379E068F9686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113672" name="Oval 9">
              <a:extLst>
                <a:ext uri="{FF2B5EF4-FFF2-40B4-BE49-F238E27FC236}">
                  <a16:creationId xmlns:a16="http://schemas.microsoft.com/office/drawing/2014/main" xmlns="" id="{B57A7B40-8175-4A04-A7FE-7BFA49110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3" name="Oval 10">
              <a:extLst>
                <a:ext uri="{FF2B5EF4-FFF2-40B4-BE49-F238E27FC236}">
                  <a16:creationId xmlns:a16="http://schemas.microsoft.com/office/drawing/2014/main" xmlns="" id="{464ADDF5-79F6-4EFF-8062-F255B6CE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4" name="Oval 11">
              <a:extLst>
                <a:ext uri="{FF2B5EF4-FFF2-40B4-BE49-F238E27FC236}">
                  <a16:creationId xmlns:a16="http://schemas.microsoft.com/office/drawing/2014/main" xmlns="" id="{5B6FA13D-FF73-4F4D-809F-5744A7C29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5" name="Oval 12">
              <a:extLst>
                <a:ext uri="{FF2B5EF4-FFF2-40B4-BE49-F238E27FC236}">
                  <a16:creationId xmlns:a16="http://schemas.microsoft.com/office/drawing/2014/main" xmlns="" id="{4B5CE7E7-305A-4A42-8740-DE21ABCEA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6" name="Oval 13">
              <a:extLst>
                <a:ext uri="{FF2B5EF4-FFF2-40B4-BE49-F238E27FC236}">
                  <a16:creationId xmlns:a16="http://schemas.microsoft.com/office/drawing/2014/main" xmlns="" id="{D2855A38-5F18-449F-BD2A-B5DCB36D1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7" name="Oval 14">
              <a:extLst>
                <a:ext uri="{FF2B5EF4-FFF2-40B4-BE49-F238E27FC236}">
                  <a16:creationId xmlns:a16="http://schemas.microsoft.com/office/drawing/2014/main" xmlns="" id="{ACBF749E-3C90-463E-84E7-BD2EB1A4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13678" name="Oval 15">
              <a:extLst>
                <a:ext uri="{FF2B5EF4-FFF2-40B4-BE49-F238E27FC236}">
                  <a16:creationId xmlns:a16="http://schemas.microsoft.com/office/drawing/2014/main" xmlns="" id="{01A7F612-D0E7-4C58-B935-AC436A2B6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13679" name="Line 16">
            <a:extLst>
              <a:ext uri="{FF2B5EF4-FFF2-40B4-BE49-F238E27FC236}">
                <a16:creationId xmlns:a16="http://schemas.microsoft.com/office/drawing/2014/main" xmlns="" id="{B311EF7B-CEE4-4B92-A45F-FCD53722D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0" name="Text Box 17">
            <a:extLst>
              <a:ext uri="{FF2B5EF4-FFF2-40B4-BE49-F238E27FC236}">
                <a16:creationId xmlns:a16="http://schemas.microsoft.com/office/drawing/2014/main" xmlns="" id="{5B0F2347-1B78-4B7E-BAFC-15F54EBCE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13681" name="Rectangle 18">
            <a:extLst>
              <a:ext uri="{FF2B5EF4-FFF2-40B4-BE49-F238E27FC236}">
                <a16:creationId xmlns:a16="http://schemas.microsoft.com/office/drawing/2014/main" xmlns="" id="{521DCC53-EC77-45E2-A8AA-897A7FA4C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113682" name="Line 21">
            <a:extLst>
              <a:ext uri="{FF2B5EF4-FFF2-40B4-BE49-F238E27FC236}">
                <a16:creationId xmlns:a16="http://schemas.microsoft.com/office/drawing/2014/main" xmlns="" id="{554A7BED-E255-481C-864F-762E2D8FC7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42259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3" name="Line 22">
            <a:extLst>
              <a:ext uri="{FF2B5EF4-FFF2-40B4-BE49-F238E27FC236}">
                <a16:creationId xmlns:a16="http://schemas.microsoft.com/office/drawing/2014/main" xmlns="" id="{85F2A43B-C91D-475C-A285-9FB9DC4F8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1576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4" name="Line 23">
            <a:extLst>
              <a:ext uri="{FF2B5EF4-FFF2-40B4-BE49-F238E27FC236}">
                <a16:creationId xmlns:a16="http://schemas.microsoft.com/office/drawing/2014/main" xmlns="" id="{50AFB664-FFA4-45B0-9CED-3B4F260E1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0" y="3856038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5" name="Line 24">
            <a:extLst>
              <a:ext uri="{FF2B5EF4-FFF2-40B4-BE49-F238E27FC236}">
                <a16:creationId xmlns:a16="http://schemas.microsoft.com/office/drawing/2014/main" xmlns="" id="{DD124B71-CCE8-421F-9AF6-15095E44D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33702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6" name="Line 25">
            <a:extLst>
              <a:ext uri="{FF2B5EF4-FFF2-40B4-BE49-F238E27FC236}">
                <a16:creationId xmlns:a16="http://schemas.microsoft.com/office/drawing/2014/main" xmlns="" id="{223B76A6-BE27-43EF-907A-2866BBDAB1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688" y="3716338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7" name="Line 26">
            <a:extLst>
              <a:ext uri="{FF2B5EF4-FFF2-40B4-BE49-F238E27FC236}">
                <a16:creationId xmlns:a16="http://schemas.microsoft.com/office/drawing/2014/main" xmlns="" id="{DBCF90B7-3A5D-4B1B-BA33-FD83D3CA29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5671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8" name="Line 27">
            <a:extLst>
              <a:ext uri="{FF2B5EF4-FFF2-40B4-BE49-F238E27FC236}">
                <a16:creationId xmlns:a16="http://schemas.microsoft.com/office/drawing/2014/main" xmlns="" id="{A7E22D72-2C0A-43A2-BD28-C732861EB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513263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689" name="Rectangle 2">
            <a:extLst>
              <a:ext uri="{FF2B5EF4-FFF2-40B4-BE49-F238E27FC236}">
                <a16:creationId xmlns:a16="http://schemas.microsoft.com/office/drawing/2014/main" xmlns="" id="{8D509282-DD2B-4F16-8623-A1629A174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800">
                <a:solidFill>
                  <a:schemeClr val="tx2"/>
                </a:solidFill>
              </a:rPr>
              <a:t>Mixed models contain </a:t>
            </a:r>
            <a:r>
              <a:rPr lang="en-GB" altLang="en-US" sz="2800">
                <a:solidFill>
                  <a:srgbClr val="0070C0"/>
                </a:solidFill>
              </a:rPr>
              <a:t>fixed</a:t>
            </a:r>
            <a:r>
              <a:rPr lang="en-GB" altLang="en-US" sz="2800">
                <a:solidFill>
                  <a:schemeClr val="tx2"/>
                </a:solidFill>
              </a:rPr>
              <a:t> and </a:t>
            </a:r>
            <a:r>
              <a:rPr lang="en-GB" altLang="en-US" sz="2800">
                <a:solidFill>
                  <a:srgbClr val="FF0000"/>
                </a:solidFill>
              </a:rPr>
              <a:t>random</a:t>
            </a:r>
            <a:r>
              <a:rPr lang="en-GB" altLang="en-US" sz="2800">
                <a:solidFill>
                  <a:schemeClr val="tx2"/>
                </a:solidFill>
              </a:rPr>
              <a:t> effects</a:t>
            </a:r>
          </a:p>
        </p:txBody>
      </p:sp>
      <p:sp>
        <p:nvSpPr>
          <p:cNvPr id="113690" name="TextBox 2">
            <a:extLst>
              <a:ext uri="{FF2B5EF4-FFF2-40B4-BE49-F238E27FC236}">
                <a16:creationId xmlns:a16="http://schemas.microsoft.com/office/drawing/2014/main" xmlns="" id="{FEDB648D-B7C7-4A63-AD3C-2A9A9FF39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54301"/>
            <a:ext cx="4103688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>
                <a:solidFill>
                  <a:schemeClr val="bg2"/>
                </a:solidFill>
              </a:rPr>
              <a:t>Fixed effects model the mean</a:t>
            </a:r>
          </a:p>
          <a:p>
            <a:pPr eaLnBrk="1" hangingPunct="1"/>
            <a:r>
              <a:rPr lang="en-GB" altLang="en-US" b="0" dirty="0">
                <a:solidFill>
                  <a:schemeClr val="bg2"/>
                </a:solidFill>
              </a:rPr>
              <a:t>b=0.25 (0.10), P=0.02</a:t>
            </a:r>
          </a:p>
          <a:p>
            <a:pPr eaLnBrk="1" hangingPunct="1"/>
            <a:r>
              <a:rPr lang="en-GB" altLang="en-US" b="0" dirty="0">
                <a:solidFill>
                  <a:schemeClr val="bg2"/>
                </a:solidFill>
              </a:rPr>
              <a:t>C =1.2 (0.05), P&lt;0.001</a:t>
            </a:r>
          </a:p>
          <a:p>
            <a:pPr eaLnBrk="1" hangingPunct="1"/>
            <a:endParaRPr lang="en-GB" altLang="en-US" b="0" dirty="0">
              <a:solidFill>
                <a:schemeClr val="bg2"/>
              </a:solidFill>
            </a:endParaRPr>
          </a:p>
          <a:p>
            <a:pPr eaLnBrk="1" hangingPunct="1"/>
            <a:r>
              <a:rPr lang="en-GB" altLang="en-US" dirty="0"/>
              <a:t>Random effects partition variance around the (</a:t>
            </a:r>
            <a:r>
              <a:rPr lang="en-GB" altLang="en-US" b="0" dirty="0"/>
              <a:t>fixed effect) </a:t>
            </a:r>
            <a:r>
              <a:rPr lang="en-GB" altLang="en-US" dirty="0"/>
              <a:t>mean</a:t>
            </a:r>
          </a:p>
          <a:p>
            <a:pPr eaLnBrk="1" hangingPunct="1"/>
            <a:endParaRPr lang="en-GB" altLang="en-US" b="0" dirty="0"/>
          </a:p>
          <a:p>
            <a:pPr eaLnBrk="1" hangingPunct="1"/>
            <a:r>
              <a:rPr lang="en-GB" altLang="en-US" b="0" dirty="0"/>
              <a:t>Instead of getting a single residual variance (= variance not explained by fixed effects we partition it into two components - </a:t>
            </a:r>
            <a:r>
              <a:rPr lang="en-GB" altLang="en-US" dirty="0">
                <a:solidFill>
                  <a:srgbClr val="FF0000"/>
                </a:solidFill>
              </a:rPr>
              <a:t>V</a:t>
            </a:r>
            <a:r>
              <a:rPr lang="en-GB" altLang="en-US" baseline="-25000" dirty="0">
                <a:solidFill>
                  <a:srgbClr val="FF0000"/>
                </a:solidFill>
              </a:rPr>
              <a:t>ID</a:t>
            </a:r>
            <a:r>
              <a:rPr lang="en-GB" altLang="en-US" b="0" dirty="0">
                <a:solidFill>
                  <a:srgbClr val="FF0000"/>
                </a:solidFill>
              </a:rPr>
              <a:t> </a:t>
            </a:r>
            <a:r>
              <a:rPr lang="en-GB" altLang="en-US" b="0" dirty="0"/>
              <a:t>and </a:t>
            </a:r>
            <a:r>
              <a:rPr lang="en-GB" altLang="en-US" dirty="0">
                <a:solidFill>
                  <a:srgbClr val="00B050"/>
                </a:solidFill>
              </a:rPr>
              <a:t>V</a:t>
            </a:r>
            <a:r>
              <a:rPr lang="en-GB" altLang="en-US" baseline="-25000" dirty="0">
                <a:solidFill>
                  <a:srgbClr val="00B050"/>
                </a:solidFill>
              </a:rPr>
              <a:t>RES</a:t>
            </a:r>
            <a:endParaRPr lang="en-GB" altLang="en-US" dirty="0">
              <a:solidFill>
                <a:srgbClr val="00B050"/>
              </a:solidFill>
            </a:endParaRPr>
          </a:p>
          <a:p>
            <a:pPr eaLnBrk="1" hangingPunct="1"/>
            <a:endParaRPr lang="en-GB" altLang="en-US" b="0" dirty="0"/>
          </a:p>
          <a:p>
            <a:pPr eaLnBrk="1" hangingPunct="1"/>
            <a:endParaRPr lang="en-GB" altLang="en-US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B9F393FE-A2FB-4561-89D7-22752502B5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70088" y="414338"/>
            <a:ext cx="8229600" cy="1143000"/>
          </a:xfrm>
        </p:spPr>
        <p:txBody>
          <a:bodyPr/>
          <a:lstStyle/>
          <a:p>
            <a:pPr algn="l" eaLnBrk="1" hangingPunct="1"/>
            <a:r>
              <a:rPr lang="en-GB" altLang="en-US" b="1" dirty="0">
                <a:solidFill>
                  <a:srgbClr val="0070C0"/>
                </a:solidFill>
              </a:rPr>
              <a:t>Ground rules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0E4377C8-2A3C-4506-8A1E-3D053B6BDE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8213" y="1628776"/>
            <a:ext cx="7796212" cy="4525963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This is not a proper statistics course</a:t>
            </a:r>
          </a:p>
          <a:p>
            <a:pPr eaLnBrk="1" hangingPunct="1"/>
            <a:r>
              <a:rPr lang="en-GB" altLang="en-US" sz="2800" dirty="0"/>
              <a:t>I am not a proper statistician</a:t>
            </a:r>
          </a:p>
          <a:p>
            <a:pPr eaLnBrk="1" hangingPunct="1"/>
            <a:r>
              <a:rPr lang="en-GB" altLang="en-US" sz="2800" dirty="0"/>
              <a:t>I hope to tell you things that are useful</a:t>
            </a:r>
          </a:p>
          <a:p>
            <a:pPr eaLnBrk="1" hangingPunct="1"/>
            <a:r>
              <a:rPr lang="en-GB" altLang="en-US" sz="2800" dirty="0"/>
              <a:t>I may tell you a few things that are wrong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b="1" dirty="0"/>
              <a:t>I am not accountable for what you do with your data</a:t>
            </a:r>
            <a:r>
              <a:rPr lang="en-GB" altLang="en-US" dirty="0"/>
              <a:t>….</a:t>
            </a:r>
          </a:p>
          <a:p>
            <a:pPr eaLnBrk="1" hangingPunct="1"/>
            <a:endParaRPr lang="en-GB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xmlns="" id="{97EFB32A-A646-46DC-BC37-68A280EC3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=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b</a:t>
            </a:r>
            <a:r>
              <a:rPr lang="en-GB" altLang="en-US" sz="2600" b="0" dirty="0">
                <a:cs typeface="Arial" panose="020B0604020202020204" pitchFamily="34" charset="0"/>
              </a:rPr>
              <a:t> x + </a:t>
            </a:r>
            <a:r>
              <a:rPr lang="en-GB" altLang="en-US" sz="2600" b="0" dirty="0">
                <a:solidFill>
                  <a:srgbClr val="0070C0"/>
                </a:solidFill>
                <a:cs typeface="Arial" panose="020B0604020202020204" pitchFamily="34" charset="0"/>
              </a:rPr>
              <a:t>c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dirty="0">
                <a:solidFill>
                  <a:srgbClr val="FF0000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="0" dirty="0">
                <a:cs typeface="Arial" panose="020B0604020202020204" pitchFamily="34" charset="0"/>
              </a:rPr>
              <a:t> + </a:t>
            </a:r>
            <a:r>
              <a:rPr lang="en-GB" altLang="en-US" sz="2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8436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8457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58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437" name="Group 8">
            <a:extLst>
              <a:ext uri="{FF2B5EF4-FFF2-40B4-BE49-F238E27FC236}">
                <a16:creationId xmlns:a16="http://schemas.microsoft.com/office/drawing/2014/main" xmlns="" id="{75576713-9C28-4815-8AC6-5D1003142FDB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18450" name="Oval 9">
              <a:extLst>
                <a:ext uri="{FF2B5EF4-FFF2-40B4-BE49-F238E27FC236}">
                  <a16:creationId xmlns:a16="http://schemas.microsoft.com/office/drawing/2014/main" xmlns="" id="{02276B63-10A6-40B3-918A-9E53BAE8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1" name="Oval 10">
              <a:extLst>
                <a:ext uri="{FF2B5EF4-FFF2-40B4-BE49-F238E27FC236}">
                  <a16:creationId xmlns:a16="http://schemas.microsoft.com/office/drawing/2014/main" xmlns="" id="{216FB748-151B-4C54-822F-D3A32D0F0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2" name="Oval 11">
              <a:extLst>
                <a:ext uri="{FF2B5EF4-FFF2-40B4-BE49-F238E27FC236}">
                  <a16:creationId xmlns:a16="http://schemas.microsoft.com/office/drawing/2014/main" xmlns="" id="{49D5175E-07EA-4680-BE2D-E09B918F7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3" name="Oval 12">
              <a:extLst>
                <a:ext uri="{FF2B5EF4-FFF2-40B4-BE49-F238E27FC236}">
                  <a16:creationId xmlns:a16="http://schemas.microsoft.com/office/drawing/2014/main" xmlns="" id="{3BE95B9D-7A46-4279-AAE3-1C773DF4B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4" name="Oval 13">
              <a:extLst>
                <a:ext uri="{FF2B5EF4-FFF2-40B4-BE49-F238E27FC236}">
                  <a16:creationId xmlns:a16="http://schemas.microsoft.com/office/drawing/2014/main" xmlns="" id="{8808B830-7DD9-449C-90D4-93E4ADBD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5" name="Oval 14">
              <a:extLst>
                <a:ext uri="{FF2B5EF4-FFF2-40B4-BE49-F238E27FC236}">
                  <a16:creationId xmlns:a16="http://schemas.microsoft.com/office/drawing/2014/main" xmlns="" id="{EF68BA4E-3593-4934-8554-AAF7B4156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6" name="Oval 15">
              <a:extLst>
                <a:ext uri="{FF2B5EF4-FFF2-40B4-BE49-F238E27FC236}">
                  <a16:creationId xmlns:a16="http://schemas.microsoft.com/office/drawing/2014/main" xmlns="" id="{2F608A86-AC78-4BB7-9F2C-805AF78A3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8438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9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8440" name="Rectangle 18">
            <a:extLst>
              <a:ext uri="{FF2B5EF4-FFF2-40B4-BE49-F238E27FC236}">
                <a16:creationId xmlns:a16="http://schemas.microsoft.com/office/drawing/2014/main" xmlns="" id="{E81A41DC-3D79-4CB8-931D-7E33B095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18441" name="Line 21">
            <a:extLst>
              <a:ext uri="{FF2B5EF4-FFF2-40B4-BE49-F238E27FC236}">
                <a16:creationId xmlns:a16="http://schemas.microsoft.com/office/drawing/2014/main" xmlns="" id="{448D98F5-5EFB-4F17-AC2A-72F005F69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42259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2" name="Line 22">
            <a:extLst>
              <a:ext uri="{FF2B5EF4-FFF2-40B4-BE49-F238E27FC236}">
                <a16:creationId xmlns:a16="http://schemas.microsoft.com/office/drawing/2014/main" xmlns="" id="{B099714D-3409-4BCD-9F12-4A444FFC9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1576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3" name="Line 23">
            <a:extLst>
              <a:ext uri="{FF2B5EF4-FFF2-40B4-BE49-F238E27FC236}">
                <a16:creationId xmlns:a16="http://schemas.microsoft.com/office/drawing/2014/main" xmlns="" id="{4F8795AF-D999-4CE3-9860-4843242C6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0" y="3856038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4" name="Line 24">
            <a:extLst>
              <a:ext uri="{FF2B5EF4-FFF2-40B4-BE49-F238E27FC236}">
                <a16:creationId xmlns:a16="http://schemas.microsoft.com/office/drawing/2014/main" xmlns="" id="{F8F55396-B733-4881-85E4-BF2D2D8E0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33702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5" name="Line 25">
            <a:extLst>
              <a:ext uri="{FF2B5EF4-FFF2-40B4-BE49-F238E27FC236}">
                <a16:creationId xmlns:a16="http://schemas.microsoft.com/office/drawing/2014/main" xmlns="" id="{605BFB87-14D6-4604-B5F8-97FB91DF5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688" y="3716338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6" name="Line 26">
            <a:extLst>
              <a:ext uri="{FF2B5EF4-FFF2-40B4-BE49-F238E27FC236}">
                <a16:creationId xmlns:a16="http://schemas.microsoft.com/office/drawing/2014/main" xmlns="" id="{66054A7D-6B46-49B5-81CE-92D270ED3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5671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7" name="Line 27">
            <a:extLst>
              <a:ext uri="{FF2B5EF4-FFF2-40B4-BE49-F238E27FC236}">
                <a16:creationId xmlns:a16="http://schemas.microsoft.com/office/drawing/2014/main" xmlns="" id="{98A09C47-CAE8-49BF-AED2-04B22CBE57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513263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8" name="Rectangle 2">
            <a:extLst>
              <a:ext uri="{FF2B5EF4-FFF2-40B4-BE49-F238E27FC236}">
                <a16:creationId xmlns:a16="http://schemas.microsoft.com/office/drawing/2014/main" xmlns="" id="{19447B11-3E65-4D79-B60D-7A0BBD68F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800">
                <a:solidFill>
                  <a:schemeClr val="tx2"/>
                </a:solidFill>
              </a:rPr>
              <a:t>Mixed models contain </a:t>
            </a:r>
            <a:r>
              <a:rPr lang="en-GB" altLang="en-US" sz="2800">
                <a:solidFill>
                  <a:srgbClr val="0070C0"/>
                </a:solidFill>
              </a:rPr>
              <a:t>fixed</a:t>
            </a:r>
            <a:r>
              <a:rPr lang="en-GB" altLang="en-US" sz="2800">
                <a:solidFill>
                  <a:schemeClr val="tx2"/>
                </a:solidFill>
              </a:rPr>
              <a:t> and </a:t>
            </a:r>
            <a:r>
              <a:rPr lang="en-GB" altLang="en-US" sz="2800">
                <a:solidFill>
                  <a:srgbClr val="FF0000"/>
                </a:solidFill>
              </a:rPr>
              <a:t>random</a:t>
            </a:r>
            <a:r>
              <a:rPr lang="en-GB" altLang="en-US" sz="2800">
                <a:solidFill>
                  <a:schemeClr val="tx2"/>
                </a:solidFill>
              </a:rPr>
              <a:t> effects</a:t>
            </a:r>
          </a:p>
        </p:txBody>
      </p:sp>
      <p:sp>
        <p:nvSpPr>
          <p:cNvPr id="18449" name="TextBox 2">
            <a:extLst>
              <a:ext uri="{FF2B5EF4-FFF2-40B4-BE49-F238E27FC236}">
                <a16:creationId xmlns:a16="http://schemas.microsoft.com/office/drawing/2014/main" xmlns="" id="{2BEF7681-641F-4A6C-9883-2EC981DFB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2654300"/>
            <a:ext cx="3744913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dirty="0"/>
              <a:t>Standard assumptions</a:t>
            </a:r>
          </a:p>
          <a:p>
            <a:pPr eaLnBrk="1" hangingPunct="1"/>
            <a:endParaRPr lang="en-GB" altLang="en-US" sz="1100" b="0" dirty="0"/>
          </a:p>
          <a:p>
            <a:pPr eaLnBrk="1" hangingPunct="1"/>
            <a:r>
              <a:rPr lang="en-GB" altLang="en-US" sz="1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Residuals are normally distributed with a mean of 0 and a variance (</a:t>
            </a:r>
            <a:r>
              <a:rPr lang="en-GB" altLang="en-US" sz="1600" b="0" dirty="0" err="1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GB" altLang="en-US" sz="1600" b="0" baseline="-25000" dirty="0" err="1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res</a:t>
            </a:r>
            <a:r>
              <a:rPr lang="en-GB" altLang="en-US" sz="1600" b="0" dirty="0">
                <a:solidFill>
                  <a:srgbClr val="00B05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) to be estimated, and uncorrelated across observations.</a:t>
            </a:r>
          </a:p>
          <a:p>
            <a:pPr eaLnBrk="1" hangingPunct="1"/>
            <a:endParaRPr lang="en-GB" altLang="en-US" sz="1600" b="0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/>
            <a:r>
              <a:rPr lang="en-GB" altLang="en-US" sz="1600" b="0" dirty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Random effects (e.g. ID) are normally distributed with a mean of 0 and a variance (V</a:t>
            </a:r>
            <a:r>
              <a:rPr lang="en-GB" altLang="en-US" sz="1600" b="0" baseline="-25000" dirty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ID</a:t>
            </a:r>
            <a:r>
              <a:rPr lang="en-GB" altLang="en-US" sz="1600" b="0" dirty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) to be estimated. They are uncorrelated across individuals.</a:t>
            </a:r>
          </a:p>
          <a:p>
            <a:pPr eaLnBrk="1" hangingPunct="1"/>
            <a:endParaRPr lang="en-GB" altLang="en-US" sz="1600" b="0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/>
            <a:r>
              <a:rPr lang="en-GB" altLang="en-US" sz="1600" dirty="0">
                <a:cs typeface="Arial" panose="020B0604020202020204" pitchFamily="34" charset="0"/>
                <a:sym typeface="Symbol" panose="05050102010706020507" pitchFamily="18" charset="2"/>
              </a:rPr>
              <a:t>Random effects and residuals are therefore deviations from the (fixed effect) mean.</a:t>
            </a:r>
            <a:endParaRPr lang="en-GB" altLang="en-US" sz="1600" dirty="0"/>
          </a:p>
          <a:p>
            <a:pPr eaLnBrk="1" hangingPunct="1"/>
            <a:endParaRPr lang="en-GB" altLang="en-US" sz="1600" b="0" dirty="0"/>
          </a:p>
          <a:p>
            <a:pPr eaLnBrk="1" hangingPunct="1"/>
            <a:endParaRPr lang="en-GB" altLang="en-US" b="0" dirty="0"/>
          </a:p>
          <a:p>
            <a:pPr eaLnBrk="1" hangingPunct="1"/>
            <a:endParaRPr lang="en-GB" altLang="en-US" b="0" dirty="0"/>
          </a:p>
          <a:p>
            <a:pPr eaLnBrk="1" hangingPunct="1"/>
            <a:endParaRPr lang="en-GB" altLang="en-US" b="0" dirty="0"/>
          </a:p>
          <a:p>
            <a:pPr eaLnBrk="1" hangingPunct="1"/>
            <a:endParaRPr lang="en-GB" altLang="en-US" b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8F94CA86-3E9C-4F92-88CD-0A4157C4D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Random effects partition variance   </a:t>
            </a:r>
            <a:r>
              <a:rPr lang="en-GB" altLang="en-US" sz="2800"/>
              <a:t>(not explained by fixed effects)</a:t>
            </a:r>
            <a:endParaRPr lang="en-GB" altLang="en-US" sz="360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05EF0E2E-C317-44CA-9790-D681B9674B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8176" y="1957633"/>
            <a:ext cx="5411787" cy="2089150"/>
          </a:xfrm>
        </p:spPr>
        <p:txBody>
          <a:bodyPr>
            <a:noAutofit/>
          </a:bodyPr>
          <a:lstStyle/>
          <a:p>
            <a:pPr marL="514350" indent="-514350" eaLnBrk="1" hangingPunct="1">
              <a:buFontTx/>
              <a:buAutoNum type="arabicParenR"/>
              <a:defRPr/>
            </a:pPr>
            <a:r>
              <a:rPr lang="en-US" sz="2400" dirty="0"/>
              <a:t>y = mu + </a:t>
            </a:r>
            <a:r>
              <a:rPr lang="en-US" sz="2400" dirty="0">
                <a:solidFill>
                  <a:srgbClr val="FF0000"/>
                </a:solidFill>
              </a:rPr>
              <a:t>ID </a:t>
            </a:r>
            <a:r>
              <a:rPr lang="en-US" sz="2400" dirty="0"/>
              <a:t>+</a:t>
            </a:r>
            <a:r>
              <a:rPr lang="en-GB" sz="2400" dirty="0">
                <a:cs typeface="Arial" charset="0"/>
              </a:rPr>
              <a:t> </a:t>
            </a:r>
            <a:r>
              <a:rPr lang="en-GB" sz="2400" dirty="0">
                <a:cs typeface="Arial" charset="0"/>
                <a:sym typeface="Symbol" pitchFamily="18" charset="2"/>
              </a:rPr>
              <a:t></a:t>
            </a:r>
          </a:p>
          <a:p>
            <a:pPr marL="0" indent="0" eaLnBrk="1" hangingPunct="1">
              <a:buNone/>
              <a:defRPr/>
            </a:pPr>
            <a:endParaRPr lang="en-GB" sz="1400" dirty="0">
              <a:solidFill>
                <a:schemeClr val="accent2"/>
              </a:solidFill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sz="2800" dirty="0" err="1">
                <a:cs typeface="Arial" charset="0"/>
                <a:sym typeface="Symbol" pitchFamily="18" charset="2"/>
              </a:rPr>
              <a:t>Vp</a:t>
            </a:r>
            <a:r>
              <a:rPr lang="en-GB" sz="2800" dirty="0">
                <a:cs typeface="Arial" charset="0"/>
                <a:sym typeface="Symbol" pitchFamily="18" charset="2"/>
              </a:rPr>
              <a:t> = </a:t>
            </a:r>
            <a:r>
              <a:rPr lang="en-GB" sz="2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ID</a:t>
            </a:r>
            <a:r>
              <a:rPr lang="en-GB" sz="2800" dirty="0">
                <a:cs typeface="Arial" charset="0"/>
                <a:sym typeface="Symbol" pitchFamily="18" charset="2"/>
              </a:rPr>
              <a:t> + </a:t>
            </a:r>
            <a:r>
              <a:rPr lang="en-GB" sz="2800" dirty="0" err="1"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 err="1">
                <a:cs typeface="Arial" charset="0"/>
                <a:sym typeface="Symbol" pitchFamily="18" charset="2"/>
              </a:rPr>
              <a:t>res</a:t>
            </a:r>
            <a:endParaRPr lang="en-GB" sz="2800" baseline="-25000" dirty="0"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endParaRPr lang="en-GB" sz="1400" dirty="0"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sz="1400" dirty="0">
                <a:cs typeface="Arial" charset="0"/>
                <a:sym typeface="Symbol" pitchFamily="18" charset="2"/>
              </a:rPr>
              <a:t>Repeatability = V</a:t>
            </a:r>
            <a:r>
              <a:rPr lang="en-GB" sz="1400" baseline="-25000" dirty="0">
                <a:cs typeface="Arial" charset="0"/>
                <a:sym typeface="Symbol" pitchFamily="18" charset="2"/>
              </a:rPr>
              <a:t>ID</a:t>
            </a:r>
            <a:r>
              <a:rPr lang="en-GB" sz="1400" dirty="0">
                <a:cs typeface="Arial" charset="0"/>
                <a:sym typeface="Symbol" pitchFamily="18" charset="2"/>
              </a:rPr>
              <a:t>/V</a:t>
            </a:r>
            <a:r>
              <a:rPr lang="en-GB" sz="1400" baseline="-25000" dirty="0">
                <a:cs typeface="Arial" charset="0"/>
                <a:sym typeface="Symbol" pitchFamily="18" charset="2"/>
              </a:rPr>
              <a:t>P</a:t>
            </a:r>
            <a:endParaRPr lang="en-GB" sz="1400" dirty="0"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sz="1400" dirty="0">
                <a:solidFill>
                  <a:schemeClr val="accent2"/>
                </a:solidFill>
                <a:cs typeface="Arial" charset="0"/>
                <a:sym typeface="Symbol" pitchFamily="18" charset="2"/>
              </a:rPr>
              <a:t>  </a:t>
            </a:r>
          </a:p>
          <a:p>
            <a:pPr marL="0" indent="0" eaLnBrk="1" hangingPunct="1">
              <a:buNone/>
              <a:defRPr/>
            </a:pPr>
            <a:r>
              <a:rPr lang="en-US" sz="1400" dirty="0">
                <a:solidFill>
                  <a:srgbClr val="FF0000"/>
                </a:solidFill>
              </a:rPr>
              <a:t>   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19460" name="Group 7">
            <a:extLst>
              <a:ext uri="{FF2B5EF4-FFF2-40B4-BE49-F238E27FC236}">
                <a16:creationId xmlns:a16="http://schemas.microsoft.com/office/drawing/2014/main" xmlns="" id="{0F64A29A-96FC-475B-B201-71CE4CAED7AB}"/>
              </a:ext>
            </a:extLst>
          </p:cNvPr>
          <p:cNvGrpSpPr>
            <a:grpSpLocks/>
          </p:cNvGrpSpPr>
          <p:nvPr/>
        </p:nvGrpSpPr>
        <p:grpSpPr bwMode="auto">
          <a:xfrm>
            <a:off x="7570788" y="2276475"/>
            <a:ext cx="647700" cy="3754438"/>
            <a:chOff x="4788024" y="2276872"/>
            <a:chExt cx="648072" cy="37534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862BDA0-68C8-4DC4-A893-4D2185AC556F}"/>
                </a:ext>
              </a:extLst>
            </p:cNvPr>
            <p:cNvSpPr/>
            <p:nvPr/>
          </p:nvSpPr>
          <p:spPr>
            <a:xfrm>
              <a:off x="4788024" y="4797138"/>
              <a:ext cx="648072" cy="1233154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C020AB7-B0F9-4743-92FC-EED6C7763739}"/>
                </a:ext>
              </a:extLst>
            </p:cNvPr>
            <p:cNvSpPr/>
            <p:nvPr/>
          </p:nvSpPr>
          <p:spPr>
            <a:xfrm>
              <a:off x="4788024" y="2276872"/>
              <a:ext cx="648072" cy="2523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0EC749A-81E4-471D-A1E3-3DE7B73F09F7}"/>
              </a:ext>
            </a:extLst>
          </p:cNvPr>
          <p:cNvCxnSpPr/>
          <p:nvPr/>
        </p:nvCxnSpPr>
        <p:spPr>
          <a:xfrm>
            <a:off x="7248525" y="1916114"/>
            <a:ext cx="0" cy="43211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198F429F-E31F-470B-A75A-64EF6953AA28}"/>
              </a:ext>
            </a:extLst>
          </p:cNvPr>
          <p:cNvCxnSpPr/>
          <p:nvPr/>
        </p:nvCxnSpPr>
        <p:spPr>
          <a:xfrm>
            <a:off x="7234238" y="6237288"/>
            <a:ext cx="28940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28">
            <a:extLst>
              <a:ext uri="{FF2B5EF4-FFF2-40B4-BE49-F238E27FC236}">
                <a16:creationId xmlns:a16="http://schemas.microsoft.com/office/drawing/2014/main" xmlns="" id="{F5270149-5C48-46F1-9075-B8F755B3F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2060575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P</a:t>
            </a:r>
            <a:endParaRPr lang="en-GB" altLang="en-US" b="0"/>
          </a:p>
        </p:txBody>
      </p:sp>
      <p:sp>
        <p:nvSpPr>
          <p:cNvPr id="19464" name="TextBox 32">
            <a:extLst>
              <a:ext uri="{FF2B5EF4-FFF2-40B4-BE49-F238E27FC236}">
                <a16:creationId xmlns:a16="http://schemas.microsoft.com/office/drawing/2014/main" xmlns="" id="{6F7A942A-D4A4-49E6-8724-2EE7C81AA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788" y="5065713"/>
            <a:ext cx="704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  <p:sp>
        <p:nvSpPr>
          <p:cNvPr id="19465" name="TextBox 33">
            <a:extLst>
              <a:ext uri="{FF2B5EF4-FFF2-40B4-BE49-F238E27FC236}">
                <a16:creationId xmlns:a16="http://schemas.microsoft.com/office/drawing/2014/main" xmlns="" id="{AE91CC17-700A-48B5-B8A0-BC482A89E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9" y="3225800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/>
      <p:bldP spid="19464" grpId="0"/>
      <p:bldP spid="194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8716BF30-9DE2-424A-8B1F-463B725DB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Random effects partition variance   </a:t>
            </a:r>
            <a:r>
              <a:rPr lang="en-GB" altLang="en-US" sz="2800"/>
              <a:t>(not explained by fixed effects)</a:t>
            </a:r>
            <a:endParaRPr lang="en-GB" altLang="en-US" sz="360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xmlns="" id="{1FB00958-FEEE-4584-8525-802FC81C1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9289" y="1916113"/>
            <a:ext cx="5411787" cy="2089150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  <a:defRPr/>
            </a:pPr>
            <a:r>
              <a:rPr lang="en-US" sz="2400" dirty="0"/>
              <a:t>2) y = mu + </a:t>
            </a:r>
            <a:r>
              <a:rPr lang="en-US" sz="2400" dirty="0">
                <a:solidFill>
                  <a:srgbClr val="FF0000"/>
                </a:solidFill>
              </a:rPr>
              <a:t>ID </a:t>
            </a:r>
            <a:r>
              <a:rPr lang="en-US" sz="2400" dirty="0"/>
              <a:t>+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year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/>
              <a:t>+</a:t>
            </a:r>
            <a:r>
              <a:rPr lang="en-GB" sz="2400" dirty="0">
                <a:cs typeface="Arial" charset="0"/>
              </a:rPr>
              <a:t> </a:t>
            </a:r>
            <a:r>
              <a:rPr lang="en-GB" sz="2400" dirty="0">
                <a:cs typeface="Arial" charset="0"/>
                <a:sym typeface="Symbol" pitchFamily="18" charset="2"/>
              </a:rPr>
              <a:t></a:t>
            </a:r>
          </a:p>
          <a:p>
            <a:pPr marL="0" indent="0" eaLnBrk="1" hangingPunct="1">
              <a:buNone/>
              <a:defRPr/>
            </a:pPr>
            <a:endParaRPr lang="en-GB" dirty="0">
              <a:solidFill>
                <a:schemeClr val="accent2"/>
              </a:solidFill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sz="2800" dirty="0" err="1">
                <a:cs typeface="Arial" charset="0"/>
                <a:sym typeface="Symbol" pitchFamily="18" charset="2"/>
              </a:rPr>
              <a:t>Vp</a:t>
            </a:r>
            <a:r>
              <a:rPr lang="en-GB" sz="2800" dirty="0">
                <a:cs typeface="Arial" charset="0"/>
                <a:sym typeface="Symbol" pitchFamily="18" charset="2"/>
              </a:rPr>
              <a:t> = </a:t>
            </a:r>
            <a:r>
              <a:rPr lang="en-GB" sz="2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ID</a:t>
            </a:r>
            <a:r>
              <a:rPr lang="en-GB" sz="2800" dirty="0">
                <a:cs typeface="Arial" charset="0"/>
                <a:sym typeface="Symbol" pitchFamily="18" charset="2"/>
              </a:rPr>
              <a:t> + </a:t>
            </a:r>
            <a:r>
              <a:rPr lang="en-GB" sz="2800" dirty="0" err="1">
                <a:solidFill>
                  <a:srgbClr val="00B050"/>
                </a:solidFill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 err="1">
                <a:solidFill>
                  <a:srgbClr val="00B050"/>
                </a:solidFill>
                <a:cs typeface="Arial" charset="0"/>
                <a:sym typeface="Symbol" pitchFamily="18" charset="2"/>
              </a:rPr>
              <a:t>yr</a:t>
            </a:r>
            <a:r>
              <a:rPr lang="en-GB" sz="2800" dirty="0">
                <a:cs typeface="Arial" charset="0"/>
                <a:sym typeface="Symbol" pitchFamily="18" charset="2"/>
              </a:rPr>
              <a:t> + </a:t>
            </a:r>
            <a:r>
              <a:rPr lang="en-GB" sz="2800" dirty="0" err="1"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 err="1">
                <a:cs typeface="Arial" charset="0"/>
                <a:sym typeface="Symbol" pitchFamily="18" charset="2"/>
              </a:rPr>
              <a:t>res</a:t>
            </a:r>
            <a:endParaRPr lang="en-GB" sz="2800" dirty="0"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dirty="0">
                <a:solidFill>
                  <a:schemeClr val="accent2"/>
                </a:solidFill>
                <a:cs typeface="Arial" charset="0"/>
                <a:sym typeface="Symbol" pitchFamily="18" charset="2"/>
              </a:rPr>
              <a:t>  </a:t>
            </a:r>
          </a:p>
          <a:p>
            <a:pPr marL="0" indent="0" eaLnBrk="1" hangingPunct="1"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   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20484" name="Group 7">
            <a:extLst>
              <a:ext uri="{FF2B5EF4-FFF2-40B4-BE49-F238E27FC236}">
                <a16:creationId xmlns:a16="http://schemas.microsoft.com/office/drawing/2014/main" xmlns="" id="{3910C6F4-ED37-4EDA-B405-2DA999C2CCF8}"/>
              </a:ext>
            </a:extLst>
          </p:cNvPr>
          <p:cNvGrpSpPr>
            <a:grpSpLocks/>
          </p:cNvGrpSpPr>
          <p:nvPr/>
        </p:nvGrpSpPr>
        <p:grpSpPr bwMode="auto">
          <a:xfrm>
            <a:off x="7570788" y="2276475"/>
            <a:ext cx="647700" cy="3754438"/>
            <a:chOff x="4788024" y="2276872"/>
            <a:chExt cx="648072" cy="37534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AC0A294-17B8-45A3-A702-CEEB65721DF2}"/>
                </a:ext>
              </a:extLst>
            </p:cNvPr>
            <p:cNvSpPr/>
            <p:nvPr/>
          </p:nvSpPr>
          <p:spPr>
            <a:xfrm>
              <a:off x="4788024" y="4797138"/>
              <a:ext cx="648072" cy="1233154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B67421B-EC43-478A-AA97-6016066D6EE3}"/>
                </a:ext>
              </a:extLst>
            </p:cNvPr>
            <p:cNvSpPr/>
            <p:nvPr/>
          </p:nvSpPr>
          <p:spPr>
            <a:xfrm>
              <a:off x="4788024" y="2276872"/>
              <a:ext cx="648072" cy="2523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grpSp>
        <p:nvGrpSpPr>
          <p:cNvPr id="20485" name="Group 9">
            <a:extLst>
              <a:ext uri="{FF2B5EF4-FFF2-40B4-BE49-F238E27FC236}">
                <a16:creationId xmlns:a16="http://schemas.microsoft.com/office/drawing/2014/main" xmlns="" id="{6F423E83-122C-4636-8C6F-25E9FB56B07B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2289176"/>
            <a:ext cx="650875" cy="3770313"/>
            <a:chOff x="5937696" y="2276872"/>
            <a:chExt cx="651024" cy="37695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7E4E71D-FEAC-4B30-ABFA-3C9366C3636D}"/>
                </a:ext>
              </a:extLst>
            </p:cNvPr>
            <p:cNvSpPr/>
            <p:nvPr/>
          </p:nvSpPr>
          <p:spPr>
            <a:xfrm>
              <a:off x="5940872" y="4797324"/>
              <a:ext cx="647848" cy="1249116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E4757F9-3B2A-44B8-A03C-36951F15DB85}"/>
                </a:ext>
              </a:extLst>
            </p:cNvPr>
            <p:cNvSpPr/>
            <p:nvPr/>
          </p:nvSpPr>
          <p:spPr>
            <a:xfrm>
              <a:off x="5940872" y="4149752"/>
              <a:ext cx="647848" cy="64757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A12E6AB4-924C-47FB-AE99-8CCEE765F670}"/>
                </a:ext>
              </a:extLst>
            </p:cNvPr>
            <p:cNvSpPr/>
            <p:nvPr/>
          </p:nvSpPr>
          <p:spPr>
            <a:xfrm>
              <a:off x="5937696" y="2276872"/>
              <a:ext cx="647848" cy="187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DCE0509-C89F-4743-90E6-09D33F680EFE}"/>
              </a:ext>
            </a:extLst>
          </p:cNvPr>
          <p:cNvCxnSpPr/>
          <p:nvPr/>
        </p:nvCxnSpPr>
        <p:spPr>
          <a:xfrm>
            <a:off x="7248525" y="1916114"/>
            <a:ext cx="0" cy="43211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61963B7-BAB2-4EFB-B9B3-D0476071D566}"/>
              </a:ext>
            </a:extLst>
          </p:cNvPr>
          <p:cNvCxnSpPr/>
          <p:nvPr/>
        </p:nvCxnSpPr>
        <p:spPr>
          <a:xfrm>
            <a:off x="7234238" y="6237288"/>
            <a:ext cx="28940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TextBox 28">
            <a:extLst>
              <a:ext uri="{FF2B5EF4-FFF2-40B4-BE49-F238E27FC236}">
                <a16:creationId xmlns:a16="http://schemas.microsoft.com/office/drawing/2014/main" xmlns="" id="{2D4F6A68-EFD0-4835-BDB4-EFD2CE511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2060575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P</a:t>
            </a:r>
            <a:endParaRPr lang="en-GB" altLang="en-US" b="0"/>
          </a:p>
        </p:txBody>
      </p:sp>
      <p:sp>
        <p:nvSpPr>
          <p:cNvPr id="20489" name="TextBox 32">
            <a:extLst>
              <a:ext uri="{FF2B5EF4-FFF2-40B4-BE49-F238E27FC236}">
                <a16:creationId xmlns:a16="http://schemas.microsoft.com/office/drawing/2014/main" xmlns="" id="{15A3A9C4-47C0-4435-BCC5-61392CB1E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788" y="5065713"/>
            <a:ext cx="704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  <p:sp>
        <p:nvSpPr>
          <p:cNvPr id="20490" name="TextBox 33">
            <a:extLst>
              <a:ext uri="{FF2B5EF4-FFF2-40B4-BE49-F238E27FC236}">
                <a16:creationId xmlns:a16="http://schemas.microsoft.com/office/drawing/2014/main" xmlns="" id="{C1C87ACA-AEE3-417D-A53F-9B70A13B1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9" y="3225800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  <p:sp>
        <p:nvSpPr>
          <p:cNvPr id="20491" name="TextBox 34">
            <a:extLst>
              <a:ext uri="{FF2B5EF4-FFF2-40B4-BE49-F238E27FC236}">
                <a16:creationId xmlns:a16="http://schemas.microsoft.com/office/drawing/2014/main" xmlns="" id="{2CE07274-96E3-4996-89B2-11690BF5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3203575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  <p:sp>
        <p:nvSpPr>
          <p:cNvPr id="20492" name="TextBox 36">
            <a:extLst>
              <a:ext uri="{FF2B5EF4-FFF2-40B4-BE49-F238E27FC236}">
                <a16:creationId xmlns:a16="http://schemas.microsoft.com/office/drawing/2014/main" xmlns="" id="{8E4D065D-7BD7-4A62-8C9C-0BEB44253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214" y="4211639"/>
            <a:ext cx="706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yr</a:t>
            </a:r>
            <a:endParaRPr lang="en-GB" altLang="en-US" b="0"/>
          </a:p>
        </p:txBody>
      </p:sp>
      <p:sp>
        <p:nvSpPr>
          <p:cNvPr id="20493" name="TextBox 38">
            <a:extLst>
              <a:ext uri="{FF2B5EF4-FFF2-40B4-BE49-F238E27FC236}">
                <a16:creationId xmlns:a16="http://schemas.microsoft.com/office/drawing/2014/main" xmlns="" id="{29C15E14-DB1A-435F-9EA3-61313AD8C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214" y="5064125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DE43AC4B-4985-4EE5-897F-5C3902B0B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sz="4000"/>
              <a:t>Random effects partition variance   </a:t>
            </a:r>
            <a:r>
              <a:rPr lang="en-GB" altLang="en-US" sz="2800"/>
              <a:t>(not explained by fixed effects)</a:t>
            </a:r>
            <a:endParaRPr lang="en-GB" altLang="en-US" sz="360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xmlns="" id="{6E13871E-7449-4A8A-B6F5-B02A6A7716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782763"/>
            <a:ext cx="8229600" cy="1604962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buNone/>
              <a:defRPr/>
            </a:pPr>
            <a:r>
              <a:rPr lang="en-US" sz="2400" dirty="0"/>
              <a:t>3) y = mu + </a:t>
            </a:r>
            <a:r>
              <a:rPr lang="en-US" sz="2400" b="1" dirty="0"/>
              <a:t>age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FF0000"/>
                </a:solidFill>
              </a:rPr>
              <a:t>ID </a:t>
            </a:r>
            <a:r>
              <a:rPr lang="en-US" sz="2400" dirty="0"/>
              <a:t>+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year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/>
              <a:t>+</a:t>
            </a:r>
            <a:r>
              <a:rPr lang="en-GB" sz="2400" dirty="0">
                <a:cs typeface="Arial" charset="0"/>
              </a:rPr>
              <a:t> </a:t>
            </a:r>
            <a:r>
              <a:rPr lang="en-GB" sz="2400" dirty="0">
                <a:cs typeface="Arial" charset="0"/>
                <a:sym typeface="Symbol" pitchFamily="18" charset="2"/>
              </a:rPr>
              <a:t></a:t>
            </a:r>
          </a:p>
          <a:p>
            <a:pPr marL="0" indent="0" eaLnBrk="1" hangingPunct="1">
              <a:buNone/>
              <a:defRPr/>
            </a:pPr>
            <a:endParaRPr lang="en-GB" dirty="0">
              <a:solidFill>
                <a:schemeClr val="accent2"/>
              </a:solidFill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sz="2800" dirty="0" err="1">
                <a:cs typeface="Arial" charset="0"/>
                <a:sym typeface="Symbol" pitchFamily="18" charset="2"/>
              </a:rPr>
              <a:t>Vp</a:t>
            </a:r>
            <a:r>
              <a:rPr lang="en-GB" sz="2800" dirty="0">
                <a:cs typeface="Arial" charset="0"/>
                <a:sym typeface="Symbol" pitchFamily="18" charset="2"/>
              </a:rPr>
              <a:t> = </a:t>
            </a:r>
            <a:r>
              <a:rPr lang="en-GB" sz="28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>
                <a:solidFill>
                  <a:srgbClr val="FF0000"/>
                </a:solidFill>
                <a:cs typeface="Arial" charset="0"/>
                <a:sym typeface="Symbol" pitchFamily="18" charset="2"/>
              </a:rPr>
              <a:t>ID</a:t>
            </a:r>
            <a:r>
              <a:rPr lang="en-GB" sz="2800" dirty="0">
                <a:cs typeface="Arial" charset="0"/>
                <a:sym typeface="Symbol" pitchFamily="18" charset="2"/>
              </a:rPr>
              <a:t> + </a:t>
            </a:r>
            <a:r>
              <a:rPr lang="en-GB" sz="2800" dirty="0" err="1">
                <a:solidFill>
                  <a:srgbClr val="00B050"/>
                </a:solidFill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 err="1">
                <a:solidFill>
                  <a:srgbClr val="00B050"/>
                </a:solidFill>
                <a:cs typeface="Arial" charset="0"/>
                <a:sym typeface="Symbol" pitchFamily="18" charset="2"/>
              </a:rPr>
              <a:t>yr</a:t>
            </a:r>
            <a:r>
              <a:rPr lang="en-GB" sz="2800" dirty="0">
                <a:solidFill>
                  <a:srgbClr val="00B050"/>
                </a:solidFill>
                <a:cs typeface="Arial" charset="0"/>
                <a:sym typeface="Symbol" pitchFamily="18" charset="2"/>
              </a:rPr>
              <a:t> </a:t>
            </a:r>
            <a:r>
              <a:rPr lang="en-GB" sz="2800" dirty="0">
                <a:cs typeface="Arial" charset="0"/>
                <a:sym typeface="Symbol" pitchFamily="18" charset="2"/>
              </a:rPr>
              <a:t>+ </a:t>
            </a:r>
            <a:r>
              <a:rPr lang="en-GB" sz="2800" dirty="0" err="1">
                <a:cs typeface="Arial" charset="0"/>
                <a:sym typeface="Symbol" pitchFamily="18" charset="2"/>
              </a:rPr>
              <a:t>V</a:t>
            </a:r>
            <a:r>
              <a:rPr lang="en-GB" sz="2800" baseline="-25000" dirty="0" err="1">
                <a:cs typeface="Arial" charset="0"/>
                <a:sym typeface="Symbol" pitchFamily="18" charset="2"/>
              </a:rPr>
              <a:t>res</a:t>
            </a:r>
            <a:endParaRPr lang="en-GB" sz="2800" dirty="0">
              <a:cs typeface="Arial" charset="0"/>
              <a:sym typeface="Symbol" pitchFamily="18" charset="2"/>
            </a:endParaRPr>
          </a:p>
          <a:p>
            <a:pPr marL="0" indent="0" eaLnBrk="1" hangingPunct="1">
              <a:buNone/>
              <a:defRPr/>
            </a:pPr>
            <a:r>
              <a:rPr lang="en-GB" dirty="0">
                <a:solidFill>
                  <a:schemeClr val="accent2"/>
                </a:solidFill>
                <a:cs typeface="Arial" charset="0"/>
                <a:sym typeface="Symbol" pitchFamily="18" charset="2"/>
              </a:rPr>
              <a:t>  </a:t>
            </a:r>
          </a:p>
          <a:p>
            <a:pPr marL="0" indent="0" eaLnBrk="1" hangingPunct="1">
              <a:buNone/>
              <a:defRPr/>
            </a:pP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21507" name="Group 7">
            <a:extLst>
              <a:ext uri="{FF2B5EF4-FFF2-40B4-BE49-F238E27FC236}">
                <a16:creationId xmlns:a16="http://schemas.microsoft.com/office/drawing/2014/main" xmlns="" id="{76905D99-1E34-486F-8BE8-2E6E49FE863F}"/>
              </a:ext>
            </a:extLst>
          </p:cNvPr>
          <p:cNvGrpSpPr>
            <a:grpSpLocks/>
          </p:cNvGrpSpPr>
          <p:nvPr/>
        </p:nvGrpSpPr>
        <p:grpSpPr bwMode="auto">
          <a:xfrm>
            <a:off x="7570788" y="2276475"/>
            <a:ext cx="647700" cy="3754438"/>
            <a:chOff x="4788024" y="2276872"/>
            <a:chExt cx="648072" cy="37534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1A0907A-8AA1-47D5-BD42-4690569219D1}"/>
                </a:ext>
              </a:extLst>
            </p:cNvPr>
            <p:cNvSpPr/>
            <p:nvPr/>
          </p:nvSpPr>
          <p:spPr>
            <a:xfrm>
              <a:off x="4788024" y="4797138"/>
              <a:ext cx="648072" cy="1233154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4CA4229-F5FA-4188-BDB1-5F640B8BAAB1}"/>
                </a:ext>
              </a:extLst>
            </p:cNvPr>
            <p:cNvSpPr/>
            <p:nvPr/>
          </p:nvSpPr>
          <p:spPr>
            <a:xfrm>
              <a:off x="4788024" y="2276872"/>
              <a:ext cx="648072" cy="25234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grpSp>
        <p:nvGrpSpPr>
          <p:cNvPr id="21508" name="Group 9">
            <a:extLst>
              <a:ext uri="{FF2B5EF4-FFF2-40B4-BE49-F238E27FC236}">
                <a16:creationId xmlns:a16="http://schemas.microsoft.com/office/drawing/2014/main" xmlns="" id="{C55F8609-70F6-4862-9624-BF16B5E44C35}"/>
              </a:ext>
            </a:extLst>
          </p:cNvPr>
          <p:cNvGrpSpPr>
            <a:grpSpLocks/>
          </p:cNvGrpSpPr>
          <p:nvPr/>
        </p:nvGrpSpPr>
        <p:grpSpPr bwMode="auto">
          <a:xfrm>
            <a:off x="8472489" y="2289176"/>
            <a:ext cx="650875" cy="3770313"/>
            <a:chOff x="5937696" y="2276872"/>
            <a:chExt cx="651024" cy="37695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6207F62-C359-4E9C-AC1A-E5B8AD5CF27A}"/>
                </a:ext>
              </a:extLst>
            </p:cNvPr>
            <p:cNvSpPr/>
            <p:nvPr/>
          </p:nvSpPr>
          <p:spPr>
            <a:xfrm>
              <a:off x="5940872" y="4797324"/>
              <a:ext cx="647848" cy="1249116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1ADD47E2-8643-4521-95D3-B4655391ADE0}"/>
                </a:ext>
              </a:extLst>
            </p:cNvPr>
            <p:cNvSpPr/>
            <p:nvPr/>
          </p:nvSpPr>
          <p:spPr>
            <a:xfrm>
              <a:off x="5940872" y="4149752"/>
              <a:ext cx="647848" cy="64757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15C4ACC-1B9D-4D22-B024-4164AB8395D6}"/>
                </a:ext>
              </a:extLst>
            </p:cNvPr>
            <p:cNvSpPr/>
            <p:nvPr/>
          </p:nvSpPr>
          <p:spPr>
            <a:xfrm>
              <a:off x="5937696" y="2276872"/>
              <a:ext cx="647848" cy="187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grpSp>
        <p:nvGrpSpPr>
          <p:cNvPr id="21509" name="Group 19">
            <a:extLst>
              <a:ext uri="{FF2B5EF4-FFF2-40B4-BE49-F238E27FC236}">
                <a16:creationId xmlns:a16="http://schemas.microsoft.com/office/drawing/2014/main" xmlns="" id="{9F61609A-AC23-4143-A8A6-DCC2DF4573F6}"/>
              </a:ext>
            </a:extLst>
          </p:cNvPr>
          <p:cNvGrpSpPr>
            <a:grpSpLocks/>
          </p:cNvGrpSpPr>
          <p:nvPr/>
        </p:nvGrpSpPr>
        <p:grpSpPr bwMode="auto">
          <a:xfrm>
            <a:off x="9332914" y="3224214"/>
            <a:ext cx="650875" cy="2833687"/>
            <a:chOff x="7017320" y="3212976"/>
            <a:chExt cx="651024" cy="28334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28ABE2D-2410-4FBD-B4D6-602E3F98731F}"/>
                </a:ext>
              </a:extLst>
            </p:cNvPr>
            <p:cNvSpPr/>
            <p:nvPr/>
          </p:nvSpPr>
          <p:spPr>
            <a:xfrm>
              <a:off x="7020496" y="4797176"/>
              <a:ext cx="647848" cy="1249264"/>
            </a:xfrm>
            <a:prstGeom prst="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69DEC3B-8EC6-44DD-ABD3-EC7648E549A1}"/>
                </a:ext>
              </a:extLst>
            </p:cNvPr>
            <p:cNvSpPr/>
            <p:nvPr/>
          </p:nvSpPr>
          <p:spPr>
            <a:xfrm>
              <a:off x="7020496" y="4149527"/>
              <a:ext cx="647848" cy="64764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80B141B1-8E11-4A5C-887D-28C6EFFA68A7}"/>
                </a:ext>
              </a:extLst>
            </p:cNvPr>
            <p:cNvSpPr/>
            <p:nvPr/>
          </p:nvSpPr>
          <p:spPr>
            <a:xfrm>
              <a:off x="7017320" y="3212976"/>
              <a:ext cx="647848" cy="936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9358AD7D-24E5-44EB-AF59-78C53D457AA5}"/>
              </a:ext>
            </a:extLst>
          </p:cNvPr>
          <p:cNvCxnSpPr/>
          <p:nvPr/>
        </p:nvCxnSpPr>
        <p:spPr>
          <a:xfrm>
            <a:off x="7248525" y="1916114"/>
            <a:ext cx="0" cy="432117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4950984-479F-4C87-B52E-3C61830EB2DA}"/>
              </a:ext>
            </a:extLst>
          </p:cNvPr>
          <p:cNvCxnSpPr/>
          <p:nvPr/>
        </p:nvCxnSpPr>
        <p:spPr>
          <a:xfrm>
            <a:off x="7234238" y="6237288"/>
            <a:ext cx="28940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TextBox 31">
            <a:extLst>
              <a:ext uri="{FF2B5EF4-FFF2-40B4-BE49-F238E27FC236}">
                <a16:creationId xmlns:a16="http://schemas.microsoft.com/office/drawing/2014/main" xmlns="" id="{445DA0C5-A120-4169-A198-C917568E4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3059114"/>
            <a:ext cx="704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P</a:t>
            </a:r>
            <a:endParaRPr lang="en-GB" altLang="en-US" b="0"/>
          </a:p>
        </p:txBody>
      </p:sp>
      <p:sp>
        <p:nvSpPr>
          <p:cNvPr id="21513" name="TextBox 32">
            <a:extLst>
              <a:ext uri="{FF2B5EF4-FFF2-40B4-BE49-F238E27FC236}">
                <a16:creationId xmlns:a16="http://schemas.microsoft.com/office/drawing/2014/main" xmlns="" id="{6F0A91B5-5E75-4CB2-B3A8-3FE3DF6A6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0788" y="5065713"/>
            <a:ext cx="704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  <p:sp>
        <p:nvSpPr>
          <p:cNvPr id="21514" name="TextBox 33">
            <a:extLst>
              <a:ext uri="{FF2B5EF4-FFF2-40B4-BE49-F238E27FC236}">
                <a16:creationId xmlns:a16="http://schemas.microsoft.com/office/drawing/2014/main" xmlns="" id="{4D28963C-3F4C-49CF-90E7-181F57FB7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9" y="3225800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  <p:sp>
        <p:nvSpPr>
          <p:cNvPr id="21515" name="TextBox 34">
            <a:extLst>
              <a:ext uri="{FF2B5EF4-FFF2-40B4-BE49-F238E27FC236}">
                <a16:creationId xmlns:a16="http://schemas.microsoft.com/office/drawing/2014/main" xmlns="" id="{4720B64C-1FF3-49E9-9720-CA4391889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8" y="3203575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  <p:sp>
        <p:nvSpPr>
          <p:cNvPr id="21516" name="TextBox 35">
            <a:extLst>
              <a:ext uri="{FF2B5EF4-FFF2-40B4-BE49-F238E27FC236}">
                <a16:creationId xmlns:a16="http://schemas.microsoft.com/office/drawing/2014/main" xmlns="" id="{4E99FF4B-B5C9-4E63-927A-3B64C1EA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75" y="3213100"/>
            <a:ext cx="706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res</a:t>
            </a:r>
            <a:endParaRPr lang="en-GB" altLang="en-US" b="0"/>
          </a:p>
        </p:txBody>
      </p:sp>
      <p:sp>
        <p:nvSpPr>
          <p:cNvPr id="21517" name="TextBox 36">
            <a:extLst>
              <a:ext uri="{FF2B5EF4-FFF2-40B4-BE49-F238E27FC236}">
                <a16:creationId xmlns:a16="http://schemas.microsoft.com/office/drawing/2014/main" xmlns="" id="{9A6ABE1A-DAA4-424A-B61C-06A850828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4" y="4211639"/>
            <a:ext cx="706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 dirty="0" err="1"/>
              <a:t>V</a:t>
            </a:r>
            <a:r>
              <a:rPr lang="en-GB" altLang="en-US" b="0" baseline="-25000" dirty="0" err="1"/>
              <a:t>yr</a:t>
            </a:r>
            <a:endParaRPr lang="en-GB" altLang="en-US" b="0" dirty="0"/>
          </a:p>
        </p:txBody>
      </p:sp>
      <p:sp>
        <p:nvSpPr>
          <p:cNvPr id="21518" name="TextBox 37">
            <a:extLst>
              <a:ext uri="{FF2B5EF4-FFF2-40B4-BE49-F238E27FC236}">
                <a16:creationId xmlns:a16="http://schemas.microsoft.com/office/drawing/2014/main" xmlns="" id="{3B38C52D-D158-4321-847C-33B9FA998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8938" y="4221164"/>
            <a:ext cx="704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 dirty="0" err="1"/>
              <a:t>V</a:t>
            </a:r>
            <a:r>
              <a:rPr lang="en-GB" altLang="en-US" b="0" baseline="-25000" dirty="0" err="1"/>
              <a:t>yr</a:t>
            </a:r>
            <a:endParaRPr lang="en-GB" altLang="en-US" b="0" dirty="0"/>
          </a:p>
        </p:txBody>
      </p:sp>
      <p:sp>
        <p:nvSpPr>
          <p:cNvPr id="21519" name="TextBox 38">
            <a:extLst>
              <a:ext uri="{FF2B5EF4-FFF2-40B4-BE49-F238E27FC236}">
                <a16:creationId xmlns:a16="http://schemas.microsoft.com/office/drawing/2014/main" xmlns="" id="{7226DAE9-6570-454E-A836-451338255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214" y="5064125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  <p:sp>
        <p:nvSpPr>
          <p:cNvPr id="21520" name="TextBox 39">
            <a:extLst>
              <a:ext uri="{FF2B5EF4-FFF2-40B4-BE49-F238E27FC236}">
                <a16:creationId xmlns:a16="http://schemas.microsoft.com/office/drawing/2014/main" xmlns="" id="{3897F822-F540-409B-8D96-42878CAD3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400" y="5059364"/>
            <a:ext cx="704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0"/>
              <a:t>V</a:t>
            </a:r>
            <a:r>
              <a:rPr lang="en-GB" altLang="en-US" b="0" baseline="-25000"/>
              <a:t>ID</a:t>
            </a:r>
            <a:endParaRPr lang="en-GB" altLang="en-US" b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2B836A85-53C7-44F3-8703-697F99A58F9D}"/>
              </a:ext>
            </a:extLst>
          </p:cNvPr>
          <p:cNvCxnSpPr/>
          <p:nvPr/>
        </p:nvCxnSpPr>
        <p:spPr>
          <a:xfrm>
            <a:off x="7005638" y="3200400"/>
            <a:ext cx="3014662" cy="190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CCB9DAD-DCBF-4FE0-A2E1-75E2815A9C0D}"/>
              </a:ext>
            </a:extLst>
          </p:cNvPr>
          <p:cNvSpPr/>
          <p:nvPr/>
        </p:nvSpPr>
        <p:spPr>
          <a:xfrm>
            <a:off x="9290050" y="2314575"/>
            <a:ext cx="692150" cy="895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087CA6-D10A-48D4-8DFD-77DED0701C88}"/>
              </a:ext>
            </a:extLst>
          </p:cNvPr>
          <p:cNvSpPr txBox="1"/>
          <p:nvPr/>
        </p:nvSpPr>
        <p:spPr>
          <a:xfrm>
            <a:off x="2066926" y="4471988"/>
            <a:ext cx="4316413" cy="1754326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b="0" dirty="0">
                <a:latin typeface="Arial" charset="0"/>
              </a:rPr>
              <a:t>Age explains some of </a:t>
            </a:r>
            <a:r>
              <a:rPr lang="en-GB" b="0" dirty="0" err="1">
                <a:latin typeface="Arial" charset="0"/>
              </a:rPr>
              <a:t>V</a:t>
            </a:r>
            <a:r>
              <a:rPr lang="en-GB" b="0" baseline="-25000" dirty="0" err="1">
                <a:latin typeface="Arial" charset="0"/>
              </a:rPr>
              <a:t>res</a:t>
            </a:r>
            <a:r>
              <a:rPr lang="en-GB" b="0" dirty="0">
                <a:latin typeface="Arial" charset="0"/>
              </a:rPr>
              <a:t>. </a:t>
            </a:r>
          </a:p>
          <a:p>
            <a:pPr>
              <a:defRPr/>
            </a:pPr>
            <a:endParaRPr lang="en-GB" b="0" dirty="0">
              <a:latin typeface="Arial" charset="0"/>
            </a:endParaRPr>
          </a:p>
          <a:p>
            <a:pPr>
              <a:defRPr/>
            </a:pPr>
            <a:r>
              <a:rPr lang="en-GB" b="0" dirty="0">
                <a:latin typeface="Arial" charset="0"/>
              </a:rPr>
              <a:t>Repeatability will likely go up if V</a:t>
            </a:r>
            <a:r>
              <a:rPr lang="en-GB" b="0" baseline="-25000" dirty="0">
                <a:latin typeface="Arial" charset="0"/>
              </a:rPr>
              <a:t>P</a:t>
            </a:r>
            <a:r>
              <a:rPr lang="en-GB" b="0" dirty="0">
                <a:latin typeface="Arial" charset="0"/>
              </a:rPr>
              <a:t> calculated as the sum of variance components (as opposed to observed variance in y).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3B60CABC-D5A8-4904-AF94-3BFCD7488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408" y="2420888"/>
            <a:ext cx="9864724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b="1" dirty="0">
                <a:solidFill>
                  <a:srgbClr val="0070C0"/>
                </a:solidFill>
              </a:rPr>
              <a:t>1. Should an effect be Fixed or Random ?</a:t>
            </a:r>
          </a:p>
        </p:txBody>
      </p:sp>
      <p:pic>
        <p:nvPicPr>
          <p:cNvPr id="26627" name="Picture 3" descr="MMj02827470000[1]">
            <a:extLst>
              <a:ext uri="{FF2B5EF4-FFF2-40B4-BE49-F238E27FC236}">
                <a16:creationId xmlns:a16="http://schemas.microsoft.com/office/drawing/2014/main" xmlns="" id="{AF3C0F52-8CEC-4846-99CC-4F01183EC4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3860801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1">
            <a:extLst>
              <a:ext uri="{FF2B5EF4-FFF2-40B4-BE49-F238E27FC236}">
                <a16:creationId xmlns:a16="http://schemas.microsoft.com/office/drawing/2014/main" xmlns="" id="{FDDAE9A8-2E4F-42FD-BC84-51C5B2BB4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620713"/>
            <a:ext cx="4537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4800"/>
              <a:t>FAQ’s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03E6FBF6-DCF1-4015-AEB8-CF22F28F8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7988" y="549275"/>
            <a:ext cx="8229601" cy="1143000"/>
          </a:xfrm>
        </p:spPr>
        <p:txBody>
          <a:bodyPr/>
          <a:lstStyle/>
          <a:p>
            <a:pPr eaLnBrk="1" hangingPunct="1"/>
            <a:r>
              <a:rPr lang="en-GB" altLang="en-US" sz="4000" b="1" dirty="0">
                <a:solidFill>
                  <a:srgbClr val="0070C0"/>
                </a:solidFill>
              </a:rPr>
              <a:t>Fixed or Random 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13B07ED2-5067-4123-B693-D4E1D7F3C6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3268" y="1988840"/>
            <a:ext cx="9897862" cy="4114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GB" altLang="en-US" sz="2400" dirty="0"/>
              <a:t>"</a:t>
            </a:r>
            <a:r>
              <a:rPr lang="en-GB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</a:t>
            </a: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either be </a:t>
            </a:r>
            <a:r>
              <a:rPr lang="en-GB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fixed</a:t>
            </a: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GB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</a:t>
            </a: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 eaLnBrk="1" hangingPunct="1">
              <a:buNone/>
            </a:pP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factor is fixed when the levels under study are the only levels of interest. </a:t>
            </a:r>
          </a:p>
          <a:p>
            <a:pPr marL="0" indent="0" eaLnBrk="1" hangingPunct="1">
              <a:buNone/>
            </a:pP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factor is random when the levels under study are a random sample from a larger population and </a:t>
            </a:r>
            <a:r>
              <a:rPr lang="en-GB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of the study is to make a statement regarding the larger population</a:t>
            </a:r>
            <a:r>
              <a:rPr lang="en-GB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." 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xmlns="" id="{EE5CB753-E2D2-46F4-B595-B2CC3AB30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5734050"/>
            <a:ext cx="2628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400" b="0" i="1">
                <a:latin typeface="Times New Roman" panose="02020603050405020304" pitchFamily="18" charset="0"/>
              </a:rPr>
              <a:t>A. Statistician</a:t>
            </a:r>
          </a:p>
        </p:txBody>
      </p:sp>
      <p:pic>
        <p:nvPicPr>
          <p:cNvPr id="27653" name="Picture 5" descr="MMj02827470000[1]">
            <a:extLst>
              <a:ext uri="{FF2B5EF4-FFF2-40B4-BE49-F238E27FC236}">
                <a16:creationId xmlns:a16="http://schemas.microsoft.com/office/drawing/2014/main" xmlns="" id="{C3CB1C00-D416-425D-8AC8-E9D1FD1896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238" y="188913"/>
            <a:ext cx="1655762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76D464C4-68F6-44B5-B37A-79F3ECFF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18891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</a:rPr>
              <a:t>Fixed or random?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1938DAAF-FDFD-40DD-BA9F-2CBABBEFF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7408" y="1628800"/>
            <a:ext cx="9001000" cy="4114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GB" altLang="en-US" sz="2000" dirty="0"/>
              <a:t>Fitting fixed effects tells you </a:t>
            </a:r>
            <a:r>
              <a:rPr lang="en-GB" altLang="en-US" sz="2000" b="1" dirty="0">
                <a:solidFill>
                  <a:srgbClr val="FF0000"/>
                </a:solidFill>
              </a:rPr>
              <a:t>the impact on the mean</a:t>
            </a:r>
            <a:r>
              <a:rPr lang="en-GB" altLang="en-US" sz="2000" b="1" dirty="0"/>
              <a:t> </a:t>
            </a:r>
            <a:r>
              <a:rPr lang="en-GB" altLang="en-US" sz="2000" dirty="0"/>
              <a:t>of each factor level e.g., male vs female.  		 </a:t>
            </a:r>
          </a:p>
          <a:p>
            <a:pPr eaLnBrk="1" hangingPunct="1"/>
            <a:r>
              <a:rPr lang="en-GB" altLang="en-US" sz="2000" b="1" u="sng" dirty="0"/>
              <a:t>Costly in DF.</a:t>
            </a:r>
          </a:p>
          <a:p>
            <a:pPr eaLnBrk="1" hangingPunct="1"/>
            <a:endParaRPr lang="en-GB" altLang="en-US" sz="1600" b="1" u="sng" dirty="0"/>
          </a:p>
          <a:p>
            <a:pPr eaLnBrk="1" hangingPunct="1"/>
            <a:r>
              <a:rPr lang="en-GB" altLang="en-US" sz="2000" dirty="0"/>
              <a:t>Fitting a random effect tells you about </a:t>
            </a:r>
            <a:r>
              <a:rPr lang="en-GB" altLang="en-US" sz="2000" b="1" dirty="0">
                <a:solidFill>
                  <a:srgbClr val="FF0000"/>
                </a:solidFill>
              </a:rPr>
              <a:t>the variance explained</a:t>
            </a:r>
            <a:r>
              <a:rPr lang="en-GB" altLang="en-US" sz="2000" b="1" dirty="0"/>
              <a:t> </a:t>
            </a:r>
            <a:r>
              <a:rPr lang="en-GB" altLang="en-US" sz="2000" dirty="0"/>
              <a:t>by a factor that (probably) has many levels, some of which are represented in your data </a:t>
            </a:r>
          </a:p>
          <a:p>
            <a:pPr eaLnBrk="1" hangingPunct="1"/>
            <a:r>
              <a:rPr lang="en-GB" altLang="en-US" sz="2000" b="1" u="sng" dirty="0"/>
              <a:t>Uses 1 DF</a:t>
            </a:r>
          </a:p>
          <a:p>
            <a:pPr eaLnBrk="1" hangingPunct="1"/>
            <a:endParaRPr lang="en-GB" altLang="en-US" sz="2400" b="1" u="sng" dirty="0"/>
          </a:p>
          <a:p>
            <a:pPr eaLnBrk="1" hangingPunct="1"/>
            <a:r>
              <a:rPr lang="en-GB" altLang="en-US" sz="2000" dirty="0"/>
              <a:t>Most sensible strategy might depend on the question.</a:t>
            </a:r>
          </a:p>
          <a:p>
            <a:pPr eaLnBrk="1" hangingPunct="1"/>
            <a:endParaRPr lang="en-GB" altLang="en-US" sz="2000" dirty="0"/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sz="2000" dirty="0"/>
          </a:p>
          <a:p>
            <a:pPr eaLnBrk="1" hangingPunct="1"/>
            <a:endParaRPr lang="en-GB" altLang="en-US" sz="2000" dirty="0"/>
          </a:p>
          <a:p>
            <a:pPr eaLnBrk="1" hangingPunct="1"/>
            <a:endParaRPr lang="en-GB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CC9420EB-D017-4F9E-8C38-D29ECDA06C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9416" y="1803648"/>
            <a:ext cx="7848872" cy="41148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None/>
            </a:pPr>
            <a:r>
              <a:rPr lang="en-GB" altLang="en-US" sz="2800" b="1" dirty="0"/>
              <a:t>ID as random plus </a:t>
            </a:r>
            <a:r>
              <a:rPr lang="en-GB" altLang="en-US" sz="2800" b="1" dirty="0">
                <a:solidFill>
                  <a:srgbClr val="0033CC"/>
                </a:solidFill>
              </a:rPr>
              <a:t>YEAR</a:t>
            </a:r>
            <a:r>
              <a:rPr lang="en-GB" altLang="en-US" sz="2800" b="1" dirty="0"/>
              <a:t> as </a:t>
            </a:r>
            <a:r>
              <a:rPr lang="en-GB" altLang="en-US" sz="2800" b="1" dirty="0">
                <a:solidFill>
                  <a:srgbClr val="FF0000"/>
                </a:solidFill>
              </a:rPr>
              <a:t>FIXED EFFECT</a:t>
            </a:r>
          </a:p>
          <a:p>
            <a:pPr eaLnBrk="1" hangingPunct="1">
              <a:buFontTx/>
              <a:buChar char="-"/>
            </a:pPr>
            <a:r>
              <a:rPr lang="en-GB" altLang="en-US" sz="2800" dirty="0"/>
              <a:t>Removes variance due to between year environmental differences </a:t>
            </a:r>
          </a:p>
          <a:p>
            <a:pPr eaLnBrk="1" hangingPunct="1">
              <a:buFontTx/>
              <a:buChar char="-"/>
            </a:pPr>
            <a:r>
              <a:rPr lang="en-GB" altLang="en-US" sz="2800" dirty="0"/>
              <a:t>Yields estimated mean for each year in the data set (using 1DF per year in data set)</a:t>
            </a:r>
          </a:p>
          <a:p>
            <a:pPr eaLnBrk="1" hangingPunct="1">
              <a:buFontTx/>
              <a:buChar char="-"/>
            </a:pPr>
            <a:r>
              <a:rPr lang="en-GB" altLang="en-US" sz="2800" dirty="0"/>
              <a:t>Estimate R of litter size as conditional on year effects</a:t>
            </a:r>
          </a:p>
          <a:p>
            <a:pPr eaLnBrk="1" hangingPunct="1">
              <a:buFontTx/>
              <a:buNone/>
            </a:pPr>
            <a:endParaRPr lang="en-GB" altLang="en-US" sz="2800" dirty="0"/>
          </a:p>
          <a:p>
            <a:pPr>
              <a:buNone/>
            </a:pPr>
            <a:r>
              <a:rPr lang="en-GB" altLang="en-US" sz="2800" b="1" dirty="0"/>
              <a:t>ID as random plus </a:t>
            </a:r>
            <a:r>
              <a:rPr lang="en-GB" altLang="en-US" sz="2800" b="1" dirty="0">
                <a:solidFill>
                  <a:srgbClr val="0033CC"/>
                </a:solidFill>
              </a:rPr>
              <a:t>YEAR</a:t>
            </a:r>
            <a:r>
              <a:rPr lang="en-GB" altLang="en-US" sz="2800" b="1" dirty="0"/>
              <a:t> as </a:t>
            </a:r>
            <a:r>
              <a:rPr lang="en-GB" altLang="en-US" sz="2800" b="1" dirty="0">
                <a:solidFill>
                  <a:srgbClr val="FF0000"/>
                </a:solidFill>
              </a:rPr>
              <a:t>RANDOM EFFECT</a:t>
            </a:r>
          </a:p>
          <a:p>
            <a:pPr eaLnBrk="1" hangingPunct="1">
              <a:buFontTx/>
              <a:buNone/>
            </a:pPr>
            <a:r>
              <a:rPr lang="en-GB" altLang="en-US" sz="2800" dirty="0"/>
              <a:t>– Estimate variance explained by between year differences (1DF used)</a:t>
            </a:r>
          </a:p>
          <a:p>
            <a:pPr eaLnBrk="1" hangingPunct="1">
              <a:buFontTx/>
              <a:buNone/>
            </a:pPr>
            <a:r>
              <a:rPr lang="en-GB" altLang="en-US" sz="2800" dirty="0"/>
              <a:t>-</a:t>
            </a:r>
            <a:r>
              <a:rPr lang="en-GB" altLang="en-US" sz="2800" dirty="0" err="1"/>
              <a:t>V</a:t>
            </a:r>
            <a:r>
              <a:rPr lang="en-GB" altLang="en-US" sz="2800" baseline="-25000" dirty="0" err="1"/>
              <a:t>Year</a:t>
            </a:r>
            <a:r>
              <a:rPr lang="en-GB" altLang="en-US" sz="2800" dirty="0"/>
              <a:t> contributes to calculation of V</a:t>
            </a:r>
            <a:r>
              <a:rPr lang="en-GB" altLang="en-US" sz="2800" baseline="-25000" dirty="0"/>
              <a:t>P </a:t>
            </a:r>
            <a:r>
              <a:rPr lang="en-GB" altLang="en-US" sz="2800" dirty="0"/>
              <a:t>and R (typically)</a:t>
            </a:r>
          </a:p>
          <a:p>
            <a:pPr eaLnBrk="1" hangingPunct="1">
              <a:buFontTx/>
              <a:buNone/>
            </a:pPr>
            <a:r>
              <a:rPr lang="en-GB" altLang="en-US" sz="2800" dirty="0"/>
              <a:t> -Estimate unconditional repeatability of litter size</a:t>
            </a:r>
          </a:p>
          <a:p>
            <a:pPr eaLnBrk="1" hangingPunct="1"/>
            <a:endParaRPr lang="en-GB" alt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51384" y="764704"/>
            <a:ext cx="1029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are primarily interested in among-individual differences in litter size</a:t>
            </a:r>
          </a:p>
          <a:p>
            <a:r>
              <a:rPr lang="en-GB" sz="2000" dirty="0"/>
              <a:t>We have a long term data set and suspect year to year variation is also present</a:t>
            </a:r>
          </a:p>
        </p:txBody>
      </p:sp>
      <p:pic>
        <p:nvPicPr>
          <p:cNvPr id="57346" name="Picture 2" descr="Image result for chipmun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9322892" y="3861048"/>
            <a:ext cx="2605756" cy="267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xmlns="" id="{EC74C129-A917-45E0-8675-5EBCFA57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56490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dirty="0">
                <a:solidFill>
                  <a:srgbClr val="0070C0"/>
                </a:solidFill>
              </a:rPr>
              <a:t>2. How should I fit my mixed model?</a:t>
            </a:r>
            <a:br>
              <a:rPr lang="en-GB" altLang="en-US" sz="4000" dirty="0">
                <a:solidFill>
                  <a:srgbClr val="0070C0"/>
                </a:solidFill>
              </a:rPr>
            </a:br>
            <a:r>
              <a:rPr lang="en-GB" altLang="en-US" sz="4000" dirty="0">
                <a:solidFill>
                  <a:srgbClr val="0070C0"/>
                </a:solidFill>
              </a:rPr>
              <a:t/>
            </a:r>
            <a:br>
              <a:rPr lang="en-GB" altLang="en-US" sz="4000" dirty="0">
                <a:solidFill>
                  <a:srgbClr val="0070C0"/>
                </a:solidFill>
              </a:rPr>
            </a:br>
            <a:r>
              <a:rPr lang="en-GB" altLang="en-US" sz="4000" dirty="0">
                <a:solidFill>
                  <a:srgbClr val="0F13B1"/>
                </a:solidFill>
              </a:rPr>
              <a:t>      </a:t>
            </a:r>
            <a:r>
              <a:rPr lang="en-GB" altLang="en-US" sz="4000" dirty="0">
                <a:solidFill>
                  <a:schemeClr val="tx1"/>
                </a:solidFill>
              </a:rPr>
              <a:t>REML   vs   MCMC</a:t>
            </a:r>
          </a:p>
        </p:txBody>
      </p:sp>
      <p:sp>
        <p:nvSpPr>
          <p:cNvPr id="32771" name="TextBox 4">
            <a:extLst>
              <a:ext uri="{FF2B5EF4-FFF2-40B4-BE49-F238E27FC236}">
                <a16:creationId xmlns:a16="http://schemas.microsoft.com/office/drawing/2014/main" xmlns="" id="{BE997C02-696B-4349-A1A4-3E11A9FCB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620713"/>
            <a:ext cx="4537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4800"/>
              <a:t>FAQ’s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6853" y="37797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Frequentist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1864" y="378509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Bayesian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2942534F-05EC-4DC3-9E99-426B7C19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28800"/>
            <a:ext cx="8352843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400" y="836712"/>
            <a:ext cx="9865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dirty="0">
                <a:solidFill>
                  <a:schemeClr val="accent1">
                    <a:lumMod val="50000"/>
                  </a:schemeClr>
                </a:solidFill>
              </a:rPr>
              <a:t>Bayesian approaches do make a lot of sense to me….</a:t>
            </a:r>
          </a:p>
        </p:txBody>
      </p:sp>
    </p:spTree>
    <p:extLst>
      <p:ext uri="{BB962C8B-B14F-4D97-AF65-F5344CB8AC3E}">
        <p14:creationId xmlns:p14="http://schemas.microsoft.com/office/powerpoint/2010/main" val="374957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Image result for vincent careau ottawa">
            <a:extLst>
              <a:ext uri="{FF2B5EF4-FFF2-40B4-BE49-F238E27FC236}">
                <a16:creationId xmlns:a16="http://schemas.microsoft.com/office/drawing/2014/main" xmlns="" id="{9A84A535-1726-4167-AB40-AF0530EEA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 r="1" b="27487"/>
          <a:stretch/>
        </p:blipFill>
        <p:spPr bwMode="auto">
          <a:xfrm>
            <a:off x="1524021" y="10"/>
            <a:ext cx="4571975" cy="42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Image result for julien martin evolution">
            <a:extLst>
              <a:ext uri="{FF2B5EF4-FFF2-40B4-BE49-F238E27FC236}">
                <a16:creationId xmlns:a16="http://schemas.microsoft.com/office/drawing/2014/main" xmlns="" id="{1C32B0D4-8E1D-4A1C-B822-2FB09D9D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8" r="14501" b="2"/>
          <a:stretch/>
        </p:blipFill>
        <p:spPr bwMode="auto">
          <a:xfrm>
            <a:off x="6096000" y="-681"/>
            <a:ext cx="4572001" cy="42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EBAD6A72-88E8-42F7-88B9-CAF744536B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C800968E-0A99-46C4-A9B2-6A63AC66F4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524000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7B3159-356E-4BEC-953F-E4BF9E2B879C}"/>
              </a:ext>
            </a:extLst>
          </p:cNvPr>
          <p:cNvSpPr txBox="1"/>
          <p:nvPr/>
        </p:nvSpPr>
        <p:spPr>
          <a:xfrm>
            <a:off x="1979180" y="524143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Should you trust either of these people?</a:t>
            </a:r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79180" y="3261389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 wish I was a Bond villain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04312" y="260648"/>
            <a:ext cx="147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 put sheep in gimp masks</a:t>
            </a:r>
          </a:p>
        </p:txBody>
      </p:sp>
    </p:spTree>
    <p:extLst>
      <p:ext uri="{BB962C8B-B14F-4D97-AF65-F5344CB8AC3E}">
        <p14:creationId xmlns:p14="http://schemas.microsoft.com/office/powerpoint/2010/main" val="409344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8" name="Picture 6" descr="XKCD caricature of the Frequentist approach to statistical inference">
            <a:extLst>
              <a:ext uri="{FF2B5EF4-FFF2-40B4-BE49-F238E27FC236}">
                <a16:creationId xmlns:a16="http://schemas.microsoft.com/office/drawing/2014/main" xmlns="" id="{58383CC3-DAE4-4356-A5C6-9A6FDE457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/>
          <a:stretch/>
        </p:blipFill>
        <p:spPr bwMode="auto">
          <a:xfrm>
            <a:off x="1991544" y="3140968"/>
            <a:ext cx="5616624" cy="358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XKCD caricature of the Frequentist approach to statistical inference">
            <a:extLst>
              <a:ext uri="{FF2B5EF4-FFF2-40B4-BE49-F238E27FC236}">
                <a16:creationId xmlns:a16="http://schemas.microsoft.com/office/drawing/2014/main" xmlns="" id="{031FB9CD-F30A-489A-8DBF-EBBFDD72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43"/>
          <a:stretch/>
        </p:blipFill>
        <p:spPr bwMode="auto">
          <a:xfrm>
            <a:off x="482904" y="188640"/>
            <a:ext cx="7125264" cy="31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9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D6204D-06F2-4130-AB5A-4F5673DFA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960" y="3814469"/>
            <a:ext cx="6268732" cy="155725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2800" kern="1200" dirty="0">
                <a:solidFill>
                  <a:schemeClr val="tx1"/>
                </a:solidFill>
              </a:rPr>
              <a:t>Bayesians can be insufferably smug.</a:t>
            </a:r>
            <a:br>
              <a:rPr lang="en-US" sz="2800" kern="1200" dirty="0">
                <a:solidFill>
                  <a:schemeClr val="tx1"/>
                </a:solidFill>
              </a:rPr>
            </a:br>
            <a:r>
              <a:rPr lang="en-US" sz="2800" kern="1200" dirty="0">
                <a:solidFill>
                  <a:schemeClr val="tx1"/>
                </a:solidFill>
              </a:rPr>
              <a:t/>
            </a:r>
            <a:br>
              <a:rPr lang="en-US" sz="2800" kern="1200" dirty="0">
                <a:solidFill>
                  <a:schemeClr val="tx1"/>
                </a:solidFill>
              </a:rPr>
            </a:br>
            <a:r>
              <a:rPr lang="en-US" sz="2800" kern="1200" dirty="0">
                <a:solidFill>
                  <a:schemeClr val="tx1"/>
                </a:solidFill>
              </a:rPr>
              <a:t>We love it when they screw up!</a:t>
            </a:r>
            <a:br>
              <a:rPr lang="en-US" sz="2800" kern="1200" dirty="0">
                <a:solidFill>
                  <a:schemeClr val="tx1"/>
                </a:solidFill>
              </a:rPr>
            </a:br>
            <a:r>
              <a:rPr lang="en-US" sz="2800" kern="1200" dirty="0">
                <a:solidFill>
                  <a:schemeClr val="tx1"/>
                </a:solidFill>
              </a:rPr>
              <a:t/>
            </a:r>
            <a:br>
              <a:rPr lang="en-US" sz="2800" kern="1200" dirty="0">
                <a:solidFill>
                  <a:schemeClr val="tx1"/>
                </a:solidFill>
              </a:rPr>
            </a:br>
            <a:r>
              <a:rPr lang="en-US" sz="1800" kern="1200" dirty="0">
                <a:solidFill>
                  <a:schemeClr val="tx1"/>
                </a:solidFill>
              </a:rPr>
              <a:t>Generally- Bayesian methods require more expertise to implement correctly and robustly.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2C6334C2-F73F-4B3B-A626-DD5F69DF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1524000" y="0"/>
            <a:ext cx="4554332" cy="5386356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Image result for bayesian vs frequentist">
            <a:extLst>
              <a:ext uri="{FF2B5EF4-FFF2-40B4-BE49-F238E27FC236}">
                <a16:creationId xmlns:a16="http://schemas.microsoft.com/office/drawing/2014/main" xmlns="" id="{2A8349BD-DDB8-4949-B932-CE8608D1D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4" b="3"/>
          <a:stretch/>
        </p:blipFill>
        <p:spPr bwMode="auto">
          <a:xfrm>
            <a:off x="1528919" y="-27384"/>
            <a:ext cx="4423065" cy="524785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0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4">
            <a:extLst>
              <a:ext uri="{FF2B5EF4-FFF2-40B4-BE49-F238E27FC236}">
                <a16:creationId xmlns:a16="http://schemas.microsoft.com/office/drawing/2014/main" xmlns="" id="{FE548BBF-9296-4DF6-9CB4-3D5104CBA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620688"/>
            <a:ext cx="102251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4000" b="0" i="1" dirty="0"/>
              <a:t>My pragmatic view… </a:t>
            </a:r>
            <a:r>
              <a:rPr lang="en-GB" altLang="en-US" sz="2800" b="0" i="1" dirty="0"/>
              <a:t>pick horses for courses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F3D6BA-D94C-4D2A-928B-4D5F13096976}"/>
              </a:ext>
            </a:extLst>
          </p:cNvPr>
          <p:cNvSpPr/>
          <p:nvPr/>
        </p:nvSpPr>
        <p:spPr>
          <a:xfrm>
            <a:off x="6816080" y="1700808"/>
            <a:ext cx="4392488" cy="3231654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>
                <a:solidFill>
                  <a:srgbClr val="0F13B1"/>
                </a:solidFill>
                <a:latin typeface="Arial" charset="0"/>
              </a:rPr>
              <a:t>MCMC</a:t>
            </a:r>
          </a:p>
          <a:p>
            <a:pPr>
              <a:defRPr/>
            </a:pPr>
            <a:endParaRPr lang="en-GB" sz="1600" b="0" dirty="0">
              <a:solidFill>
                <a:srgbClr val="0F13B1"/>
              </a:solidFill>
              <a:latin typeface="Arial" charset="0"/>
            </a:endParaRPr>
          </a:p>
          <a:p>
            <a:pPr>
              <a:defRPr/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- Slow </a:t>
            </a:r>
            <a:r>
              <a:rPr lang="en-GB" sz="1200" b="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(comparatively, and for MV models)</a:t>
            </a:r>
            <a:endParaRPr lang="en-GB" sz="1600" b="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marL="285750" indent="-285750">
              <a:buFontTx/>
              <a:buChar char="-"/>
              <a:defRPr/>
            </a:pPr>
            <a:endParaRPr lang="en-GB" sz="1600" b="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>
              <a:defRPr/>
            </a:pPr>
            <a:r>
              <a:rPr lang="en-GB" sz="1600" b="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- Infinite potential to generate nonsense</a:t>
            </a:r>
          </a:p>
          <a:p>
            <a:pPr>
              <a:defRPr/>
            </a:pPr>
            <a:r>
              <a:rPr lang="en-GB" sz="1200" b="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(e.g. need to understand priors!)</a:t>
            </a:r>
            <a:endParaRPr lang="en-GB" sz="1600" b="0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>
              <a:defRPr/>
            </a:pPr>
            <a:endParaRPr lang="en-GB" sz="1600" b="0" dirty="0">
              <a:solidFill>
                <a:srgbClr val="FF3300"/>
              </a:solidFill>
              <a:latin typeface="Arial" charset="0"/>
            </a:endParaRPr>
          </a:p>
          <a:p>
            <a:pPr>
              <a:defRPr/>
            </a:pPr>
            <a:r>
              <a:rPr lang="en-GB" sz="1600" b="0" dirty="0">
                <a:solidFill>
                  <a:srgbClr val="FF3300"/>
                </a:solidFill>
                <a:latin typeface="Arial" charset="0"/>
              </a:rPr>
              <a:t>+ Better if you </a:t>
            </a:r>
            <a:r>
              <a:rPr lang="en-GB" sz="1600" dirty="0">
                <a:solidFill>
                  <a:srgbClr val="FF3300"/>
                </a:solidFill>
                <a:latin typeface="Arial" charset="0"/>
              </a:rPr>
              <a:t>really </a:t>
            </a:r>
            <a:r>
              <a:rPr lang="en-GB" sz="1600" b="0" dirty="0">
                <a:solidFill>
                  <a:srgbClr val="FF3300"/>
                </a:solidFill>
                <a:latin typeface="Arial" charset="0"/>
              </a:rPr>
              <a:t>need GLMM</a:t>
            </a:r>
            <a:endParaRPr lang="en-GB" sz="1200" b="0" dirty="0">
              <a:solidFill>
                <a:srgbClr val="FF3300"/>
              </a:solidFill>
              <a:latin typeface="Arial" charset="0"/>
            </a:endParaRPr>
          </a:p>
          <a:p>
            <a:pPr>
              <a:defRPr/>
            </a:pPr>
            <a:endParaRPr lang="en-GB" sz="1600" b="0" dirty="0">
              <a:solidFill>
                <a:srgbClr val="FF3300"/>
              </a:solidFill>
              <a:latin typeface="Arial" charset="0"/>
            </a:endParaRPr>
          </a:p>
          <a:p>
            <a:pPr>
              <a:defRPr/>
            </a:pPr>
            <a:r>
              <a:rPr lang="en-GB" sz="1600" b="0" dirty="0">
                <a:solidFill>
                  <a:srgbClr val="FF3300"/>
                </a:solidFill>
                <a:latin typeface="Arial" charset="0"/>
              </a:rPr>
              <a:t>+ Posteriors let you carry uncertainty forward to further calculations/analyses</a:t>
            </a:r>
          </a:p>
          <a:p>
            <a:pPr>
              <a:defRPr/>
            </a:pPr>
            <a:endParaRPr lang="en-GB" sz="16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r>
              <a:rPr lang="en-GB" sz="1200" b="0" dirty="0" err="1">
                <a:solidFill>
                  <a:srgbClr val="0F13B1"/>
                </a:solidFill>
                <a:latin typeface="Arial" charset="0"/>
              </a:rPr>
              <a:t>MCMCglmm</a:t>
            </a:r>
            <a:r>
              <a:rPr lang="en-GB" sz="1200" b="0" dirty="0">
                <a:solidFill>
                  <a:srgbClr val="0F13B1"/>
                </a:solidFill>
                <a:latin typeface="Arial" charset="0"/>
              </a:rPr>
              <a:t>, JAGS, BUGS, STAN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5440" y="1700808"/>
            <a:ext cx="4680520" cy="3046988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r>
              <a:rPr lang="en-GB" sz="200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>REML</a:t>
            </a:r>
            <a:r>
              <a:rPr lang="en-GB" sz="1600" u="sng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u="sng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rgbClr val="FF0000"/>
                </a:solidFill>
                <a:latin typeface="Arial"/>
                <a:ea typeface="+mj-ea"/>
                <a:cs typeface="+mj-cs"/>
              </a:rPr>
              <a:t>+ Fast </a:t>
            </a:r>
            <a:br>
              <a:rPr lang="en-GB" sz="1600" b="0" kern="0" dirty="0">
                <a:solidFill>
                  <a:srgbClr val="FF0000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rgbClr val="FF0000"/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b="0" kern="0" dirty="0">
                <a:solidFill>
                  <a:srgbClr val="FF0000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rgbClr val="FF0000"/>
                </a:solidFill>
                <a:latin typeface="Arial"/>
                <a:ea typeface="+mj-ea"/>
                <a:cs typeface="+mj-cs"/>
              </a:rPr>
              <a:t>+ Limited potential to generate nonsense</a:t>
            </a:r>
            <a: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  <a:t>- Not great for non-Gaussian errors </a:t>
            </a:r>
            <a:b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</a:br>
            <a: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  <a:t>- Hard to carry uncertainty forward to further calculations/analyses/models</a:t>
            </a:r>
            <a:br>
              <a:rPr lang="en-GB" sz="1600" b="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</a:br>
            <a:r>
              <a:rPr lang="en-GB" sz="160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  <a:t/>
            </a:r>
            <a:br>
              <a:rPr lang="en-GB" sz="1600" kern="0" dirty="0">
                <a:solidFill>
                  <a:schemeClr val="bg2">
                    <a:lumMod val="75000"/>
                  </a:schemeClr>
                </a:solidFill>
                <a:latin typeface="Arial"/>
                <a:ea typeface="+mj-ea"/>
                <a:cs typeface="+mj-cs"/>
              </a:rPr>
            </a:br>
            <a:r>
              <a:rPr lang="en-GB" sz="12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>LME4, NLME</a:t>
            </a:r>
            <a:r>
              <a:rPr lang="en-GB" sz="1200" dirty="0">
                <a:solidFill>
                  <a:srgbClr val="0F13B1"/>
                </a:solidFill>
              </a:rPr>
              <a:t>, </a:t>
            </a:r>
            <a:r>
              <a:rPr lang="en-GB" sz="1200" b="0" kern="0" dirty="0" err="1">
                <a:solidFill>
                  <a:srgbClr val="0F13B1"/>
                </a:solidFill>
                <a:latin typeface="Arial"/>
                <a:ea typeface="+mj-ea"/>
                <a:cs typeface="+mj-cs"/>
              </a:rPr>
              <a:t>ASRemlR</a:t>
            </a:r>
            <a:r>
              <a:rPr lang="en-GB" sz="12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>, WOMBAT, </a:t>
            </a:r>
            <a:r>
              <a:rPr lang="en-GB" sz="1200" b="0" kern="0" dirty="0" err="1">
                <a:solidFill>
                  <a:srgbClr val="0F13B1"/>
                </a:solidFill>
                <a:latin typeface="Arial"/>
                <a:ea typeface="+mj-ea"/>
                <a:cs typeface="+mj-cs"/>
              </a:rPr>
              <a:t>Genstat</a:t>
            </a:r>
            <a:r>
              <a:rPr lang="en-GB" sz="1200" b="0" kern="0" dirty="0">
                <a:solidFill>
                  <a:srgbClr val="0F13B1"/>
                </a:solidFill>
                <a:latin typeface="Arial"/>
                <a:ea typeface="+mj-ea"/>
                <a:cs typeface="+mj-cs"/>
              </a:rPr>
              <a:t> </a:t>
            </a:r>
            <a:endParaRPr lang="en-GB" sz="1200" dirty="0">
              <a:solidFill>
                <a:srgbClr val="0F13B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xmlns="" id="{B7772EB4-1573-44BF-B581-26B468D9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700808"/>
            <a:ext cx="10873903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</a:rPr>
              <a:t>3. How do I test “significance” of effects?</a:t>
            </a:r>
          </a:p>
        </p:txBody>
      </p:sp>
      <p:sp>
        <p:nvSpPr>
          <p:cNvPr id="34819" name="TextBox 4">
            <a:extLst>
              <a:ext uri="{FF2B5EF4-FFF2-40B4-BE49-F238E27FC236}">
                <a16:creationId xmlns:a16="http://schemas.microsoft.com/office/drawing/2014/main" xmlns="" id="{FC46DA25-F55F-405B-824D-1C7B2CFD5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692696"/>
            <a:ext cx="4537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4800" dirty="0"/>
              <a:t>FAQ’s</a:t>
            </a:r>
          </a:p>
        </p:txBody>
      </p:sp>
      <p:pic>
        <p:nvPicPr>
          <p:cNvPr id="34821" name="Picture 3" descr="cartoon">
            <a:extLst>
              <a:ext uri="{FF2B5EF4-FFF2-40B4-BE49-F238E27FC236}">
                <a16:creationId xmlns:a16="http://schemas.microsoft.com/office/drawing/2014/main" xmlns="" id="{2B2635FF-3295-4E1E-B9EE-E990684C4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3190875"/>
            <a:ext cx="3529012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9C622A15-FAB0-46E8-93AC-678BBB99EE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392" y="2060848"/>
            <a:ext cx="11280576" cy="2520950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ct val="100000"/>
              </a:spcBef>
            </a:pPr>
            <a:r>
              <a:rPr lang="en-GB" altLang="en-US" sz="2000" dirty="0"/>
              <a:t> REML estimates SE's on estimated variance components</a:t>
            </a:r>
          </a:p>
          <a:p>
            <a:pPr marL="0" indent="0" eaLnBrk="1" hangingPunct="1">
              <a:spcBef>
                <a:spcPct val="100000"/>
              </a:spcBef>
            </a:pPr>
            <a:r>
              <a:rPr lang="en-GB" altLang="en-US" sz="2000" dirty="0"/>
              <a:t> Z score (ratio of Comp/SE) sometimes reported (e.g. </a:t>
            </a:r>
            <a:r>
              <a:rPr lang="en-GB" altLang="en-US" sz="2000" dirty="0" err="1"/>
              <a:t>ASReml</a:t>
            </a:r>
            <a:r>
              <a:rPr lang="en-GB" altLang="en-US" sz="2000" dirty="0"/>
              <a:t>)</a:t>
            </a:r>
            <a:endParaRPr lang="en-GB" altLang="en-US" sz="2000" dirty="0">
              <a:solidFill>
                <a:srgbClr val="0033CC"/>
              </a:solidFill>
            </a:endParaRPr>
          </a:p>
          <a:p>
            <a:pPr marL="0" indent="0" eaLnBrk="1" hangingPunct="1">
              <a:spcBef>
                <a:spcPct val="100000"/>
              </a:spcBef>
            </a:pPr>
            <a:r>
              <a:rPr lang="en-GB" altLang="en-US" sz="2000" dirty="0"/>
              <a:t> Roughly speaking, 95% CI are +/-  2 SE’s but best not used for formal testing.</a:t>
            </a:r>
          </a:p>
          <a:p>
            <a:pPr marL="0" indent="0" eaLnBrk="1" hangingPunct="1">
              <a:buNone/>
            </a:pPr>
            <a:endParaRPr lang="en-GB" altLang="en-US" sz="2000" dirty="0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FBE97F66-7E26-47F3-A842-93AB8F098D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1424" y="330199"/>
            <a:ext cx="8496944" cy="1143000"/>
          </a:xfrm>
        </p:spPr>
        <p:txBody>
          <a:bodyPr/>
          <a:lstStyle/>
          <a:p>
            <a:pPr eaLnBrk="1" hangingPunct="1"/>
            <a:r>
              <a:rPr lang="en-GB" altLang="en-US" sz="3200" b="1" dirty="0">
                <a:solidFill>
                  <a:srgbClr val="0070C0"/>
                </a:solidFill>
              </a:rPr>
              <a:t>REML - Significance of random effects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xmlns="" id="{EC2FD3DD-2283-4675-9529-2478CCEB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4510088"/>
            <a:ext cx="7848600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/>
              <a:t> Source                Model  terms     Gamma             Component       Comp/SE   % C</a:t>
            </a:r>
          </a:p>
          <a:p>
            <a:pPr eaLnBrk="1" hangingPunct="1"/>
            <a:r>
              <a:rPr lang="en-GB" altLang="en-US" sz="1600" b="0"/>
              <a:t> BYEAR                20         20         0.617382E-01  0.584116E-02     2.53           0 P   </a:t>
            </a:r>
          </a:p>
          <a:p>
            <a:pPr eaLnBrk="1" hangingPunct="1"/>
            <a:r>
              <a:rPr lang="en-GB" altLang="en-US" sz="1600" b="0"/>
              <a:t> ANIMAL               5720    5720      0.617232          0.583974E-01     9.47           0 P   </a:t>
            </a:r>
          </a:p>
          <a:p>
            <a:pPr eaLnBrk="1" hangingPunct="1"/>
            <a:r>
              <a:rPr lang="en-GB" altLang="en-US" sz="1600" b="0"/>
              <a:t> Variance              2978    2965      1.00000            0.946118E-01     18.28         0 P </a:t>
            </a:r>
          </a:p>
        </p:txBody>
      </p:sp>
      <p:grpSp>
        <p:nvGrpSpPr>
          <p:cNvPr id="16389" name="Group 5">
            <a:extLst>
              <a:ext uri="{FF2B5EF4-FFF2-40B4-BE49-F238E27FC236}">
                <a16:creationId xmlns:a16="http://schemas.microsoft.com/office/drawing/2014/main" xmlns="" id="{EA5AF0EE-0537-4000-8DA7-89CDB9CF8E97}"/>
              </a:ext>
            </a:extLst>
          </p:cNvPr>
          <p:cNvGrpSpPr>
            <a:grpSpLocks/>
          </p:cNvGrpSpPr>
          <p:nvPr/>
        </p:nvGrpSpPr>
        <p:grpSpPr bwMode="auto">
          <a:xfrm>
            <a:off x="4224339" y="4149726"/>
            <a:ext cx="4751387" cy="2414588"/>
            <a:chOff x="1701" y="2614"/>
            <a:chExt cx="2993" cy="1521"/>
          </a:xfrm>
        </p:grpSpPr>
        <p:sp>
          <p:nvSpPr>
            <p:cNvPr id="81926" name="Text Box 6">
              <a:extLst>
                <a:ext uri="{FF2B5EF4-FFF2-40B4-BE49-F238E27FC236}">
                  <a16:creationId xmlns:a16="http://schemas.microsoft.com/office/drawing/2014/main" xmlns="" id="{043DDD0E-350A-454E-AEC1-81FA67AF3C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612"/>
              <a:ext cx="240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2400" b="0">
                  <a:solidFill>
                    <a:srgbClr val="FF0000"/>
                  </a:solidFill>
                  <a:latin typeface="Times New Roman" panose="02020603050405020304" pitchFamily="18" charset="0"/>
                </a:rPr>
                <a:t>&gt; 2 (or less than -2 for negative covariances) </a:t>
              </a:r>
            </a:p>
          </p:txBody>
        </p:sp>
        <p:sp>
          <p:nvSpPr>
            <p:cNvPr id="81927" name="Oval 7">
              <a:extLst>
                <a:ext uri="{FF2B5EF4-FFF2-40B4-BE49-F238E27FC236}">
                  <a16:creationId xmlns:a16="http://schemas.microsoft.com/office/drawing/2014/main" xmlns="" id="{476AC907-A634-4BFB-B79B-DB73D4157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" y="2614"/>
              <a:ext cx="499" cy="108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1928" name="Line 8">
              <a:extLst>
                <a:ext uri="{FF2B5EF4-FFF2-40B4-BE49-F238E27FC236}">
                  <a16:creationId xmlns:a16="http://schemas.microsoft.com/office/drawing/2014/main" xmlns="" id="{1CB39E9D-37A7-4C34-91CA-7D751335B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3612"/>
              <a:ext cx="816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xmlns="" id="{99A4F19C-7645-43FB-AAE2-D9BAF7E0BF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7008" y="95250"/>
            <a:ext cx="1054152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800" b="1" dirty="0">
                <a:solidFill>
                  <a:srgbClr val="0070C0"/>
                </a:solidFill>
              </a:rPr>
              <a:t>REML - Likelihood ratio test (LRT) of random effects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AB774ABA-E922-4831-89AF-B27019B8E5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83432" y="1485481"/>
            <a:ext cx="9577064" cy="3671711"/>
          </a:xfrm>
        </p:spPr>
        <p:txBody>
          <a:bodyPr>
            <a:noAutofit/>
          </a:bodyPr>
          <a:lstStyle/>
          <a:p>
            <a:pPr eaLnBrk="1" hangingPunct="1"/>
            <a:r>
              <a:rPr lang="en-GB" altLang="en-US" dirty="0"/>
              <a:t>Compare likelihood of two models 1 (with k</a:t>
            </a:r>
            <a:r>
              <a:rPr lang="en-GB" altLang="en-US" baseline="-25000" dirty="0"/>
              <a:t>1</a:t>
            </a:r>
            <a:r>
              <a:rPr lang="en-GB" altLang="en-US" dirty="0"/>
              <a:t> variance components) and 2 (with k</a:t>
            </a:r>
            <a:r>
              <a:rPr lang="en-GB" altLang="en-US" baseline="-25000" dirty="0"/>
              <a:t>2</a:t>
            </a:r>
            <a:r>
              <a:rPr lang="en-GB" altLang="en-US" dirty="0"/>
              <a:t> variance components) where logL</a:t>
            </a:r>
            <a:r>
              <a:rPr lang="en-GB" altLang="en-US" baseline="-25000" dirty="0"/>
              <a:t>2</a:t>
            </a:r>
            <a:r>
              <a:rPr lang="en-GB" altLang="en-US" dirty="0"/>
              <a:t>&gt;LogL</a:t>
            </a:r>
            <a:r>
              <a:rPr lang="en-GB" altLang="en-US" baseline="-25000" dirty="0"/>
              <a:t>1 </a:t>
            </a:r>
          </a:p>
          <a:p>
            <a:pPr eaLnBrk="1" hangingPunct="1"/>
            <a:r>
              <a:rPr lang="en-GB" altLang="en-US" dirty="0"/>
              <a:t>Test statistic = </a:t>
            </a:r>
            <a:r>
              <a:rPr lang="en-GB" altLang="en-US" dirty="0">
                <a:solidFill>
                  <a:srgbClr val="FF0000"/>
                </a:solidFill>
              </a:rPr>
              <a:t>2log(L</a:t>
            </a:r>
            <a:r>
              <a:rPr lang="en-GB" altLang="en-US" baseline="-25000" dirty="0">
                <a:solidFill>
                  <a:srgbClr val="FF0000"/>
                </a:solidFill>
              </a:rPr>
              <a:t>2 </a:t>
            </a:r>
            <a:r>
              <a:rPr lang="en-GB" altLang="en-US" dirty="0">
                <a:solidFill>
                  <a:srgbClr val="FF0000"/>
                </a:solidFill>
              </a:rPr>
              <a:t>/L</a:t>
            </a:r>
            <a:r>
              <a:rPr lang="en-GB" altLang="en-US" baseline="-25000" dirty="0">
                <a:solidFill>
                  <a:srgbClr val="FF0000"/>
                </a:solidFill>
              </a:rPr>
              <a:t>1</a:t>
            </a:r>
            <a:r>
              <a:rPr lang="en-GB" altLang="en-US" dirty="0">
                <a:solidFill>
                  <a:srgbClr val="FF0000"/>
                </a:solidFill>
              </a:rPr>
              <a:t>) = 2[log(L</a:t>
            </a:r>
            <a:r>
              <a:rPr lang="en-GB" altLang="en-US" baseline="-25000" dirty="0">
                <a:solidFill>
                  <a:srgbClr val="FF0000"/>
                </a:solidFill>
              </a:rPr>
              <a:t>2</a:t>
            </a:r>
            <a:r>
              <a:rPr lang="en-GB" altLang="en-US" dirty="0">
                <a:solidFill>
                  <a:srgbClr val="FF0000"/>
                </a:solidFill>
              </a:rPr>
              <a:t>) – log(L</a:t>
            </a:r>
            <a:r>
              <a:rPr lang="en-GB" altLang="en-US" baseline="-25000" dirty="0">
                <a:solidFill>
                  <a:srgbClr val="FF0000"/>
                </a:solidFill>
              </a:rPr>
              <a:t>1</a:t>
            </a:r>
            <a:r>
              <a:rPr lang="en-GB" altLang="en-US" dirty="0">
                <a:solidFill>
                  <a:srgbClr val="FF0000"/>
                </a:solidFill>
              </a:rPr>
              <a:t>)]</a:t>
            </a:r>
          </a:p>
          <a:p>
            <a:pPr eaLnBrk="1" hangingPunct="1"/>
            <a:r>
              <a:rPr lang="en-GB" altLang="en-US" dirty="0">
                <a:solidFill>
                  <a:srgbClr val="FF0000"/>
                </a:solidFill>
              </a:rPr>
              <a:t>2[log(L</a:t>
            </a:r>
            <a:r>
              <a:rPr lang="en-GB" altLang="en-US" baseline="-25000" dirty="0">
                <a:solidFill>
                  <a:srgbClr val="FF0000"/>
                </a:solidFill>
              </a:rPr>
              <a:t>2</a:t>
            </a:r>
            <a:r>
              <a:rPr lang="en-GB" altLang="en-US" dirty="0">
                <a:solidFill>
                  <a:srgbClr val="FF0000"/>
                </a:solidFill>
              </a:rPr>
              <a:t>) – log(L</a:t>
            </a:r>
            <a:r>
              <a:rPr lang="en-GB" altLang="en-US" baseline="-25000" dirty="0">
                <a:solidFill>
                  <a:srgbClr val="FF0000"/>
                </a:solidFill>
              </a:rPr>
              <a:t>1</a:t>
            </a:r>
            <a:r>
              <a:rPr lang="en-GB" altLang="en-US" dirty="0">
                <a:solidFill>
                  <a:srgbClr val="FF0000"/>
                </a:solidFill>
              </a:rPr>
              <a:t>)]   ~ </a:t>
            </a:r>
            <a:r>
              <a:rPr lang="el-GR" altLang="en-US" dirty="0">
                <a:solidFill>
                  <a:srgbClr val="FF0000"/>
                </a:solidFill>
                <a:cs typeface="Arial" panose="020B0604020202020204" pitchFamily="34" charset="0"/>
              </a:rPr>
              <a:t>Χ</a:t>
            </a:r>
            <a:r>
              <a:rPr lang="en-GB" altLang="en-US" baseline="30000" dirty="0">
                <a:solidFill>
                  <a:srgbClr val="FF0000"/>
                </a:solidFill>
                <a:cs typeface="Arial" panose="020B0604020202020204" pitchFamily="34" charset="0"/>
              </a:rPr>
              <a:t>2</a:t>
            </a:r>
            <a:r>
              <a:rPr lang="en-GB" altLang="en-US" baseline="-25000" dirty="0">
                <a:solidFill>
                  <a:srgbClr val="FF0000"/>
                </a:solidFill>
                <a:cs typeface="Arial" panose="020B0604020202020204" pitchFamily="34" charset="0"/>
              </a:rPr>
              <a:t>k2-k1</a:t>
            </a:r>
          </a:p>
          <a:p>
            <a:pPr eaLnBrk="1" hangingPunct="1"/>
            <a:endParaRPr lang="en-GB" altLang="en-US" baseline="-250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>
                <a:cs typeface="Arial" panose="020B0604020202020204" pitchFamily="34" charset="0"/>
              </a:rPr>
              <a:t>Adding 1 random effect adds one variance component so k</a:t>
            </a:r>
            <a:r>
              <a:rPr lang="en-GB" altLang="en-US" baseline="-25000" dirty="0">
                <a:cs typeface="Arial" panose="020B0604020202020204" pitchFamily="34" charset="0"/>
              </a:rPr>
              <a:t>2</a:t>
            </a:r>
            <a:r>
              <a:rPr lang="en-GB" altLang="en-US" dirty="0">
                <a:cs typeface="Arial" panose="020B0604020202020204" pitchFamily="34" charset="0"/>
              </a:rPr>
              <a:t>-k</a:t>
            </a:r>
            <a:r>
              <a:rPr lang="en-GB" altLang="en-US" baseline="-25000" dirty="0">
                <a:cs typeface="Arial" panose="020B0604020202020204" pitchFamily="34" charset="0"/>
              </a:rPr>
              <a:t>1</a:t>
            </a:r>
            <a:r>
              <a:rPr lang="en-GB" altLang="en-US" dirty="0">
                <a:cs typeface="Arial" panose="020B0604020202020204" pitchFamily="34" charset="0"/>
              </a:rPr>
              <a:t> =1</a:t>
            </a:r>
          </a:p>
          <a:p>
            <a:pPr eaLnBrk="1" hangingPunct="1"/>
            <a:r>
              <a:rPr lang="en-GB" altLang="en-US" dirty="0">
                <a:cs typeface="Arial" panose="020B0604020202020204" pitchFamily="34" charset="0"/>
              </a:rPr>
              <a:t>For </a:t>
            </a:r>
            <a:r>
              <a:rPr lang="el-GR" altLang="en-US" dirty="0">
                <a:cs typeface="Arial" panose="020B0604020202020204" pitchFamily="34" charset="0"/>
              </a:rPr>
              <a:t>α</a:t>
            </a:r>
            <a:r>
              <a:rPr lang="en-GB" altLang="en-US" dirty="0">
                <a:cs typeface="Arial" panose="020B0604020202020204" pitchFamily="34" charset="0"/>
              </a:rPr>
              <a:t> of 0.05, critical value of the test statistic based on </a:t>
            </a:r>
            <a:r>
              <a:rPr lang="el-GR" altLang="en-US" dirty="0">
                <a:cs typeface="Arial" panose="020B0604020202020204" pitchFamily="34" charset="0"/>
              </a:rPr>
              <a:t>Χ</a:t>
            </a:r>
            <a:r>
              <a:rPr lang="en-GB" altLang="en-US" baseline="30000" dirty="0">
                <a:cs typeface="Arial" panose="020B0604020202020204" pitchFamily="34" charset="0"/>
              </a:rPr>
              <a:t>2</a:t>
            </a:r>
            <a:r>
              <a:rPr lang="en-GB" altLang="en-US" baseline="-25000" dirty="0">
                <a:cs typeface="Arial" panose="020B0604020202020204" pitchFamily="34" charset="0"/>
              </a:rPr>
              <a:t>1DF </a:t>
            </a:r>
            <a:r>
              <a:rPr lang="en-GB" altLang="en-US" dirty="0">
                <a:cs typeface="Arial" panose="020B0604020202020204" pitchFamily="34" charset="0"/>
              </a:rPr>
              <a:t>is 3.8</a:t>
            </a:r>
            <a:endParaRPr lang="en-GB" altLang="en-US" b="1" dirty="0">
              <a:cs typeface="Arial" panose="020B0604020202020204" pitchFamily="34" charset="0"/>
            </a:endParaRPr>
          </a:p>
          <a:p>
            <a:pPr eaLnBrk="1" hangingPunct="1"/>
            <a:r>
              <a:rPr lang="en-GB" altLang="en-US" b="1" dirty="0">
                <a:solidFill>
                  <a:srgbClr val="0033CC"/>
                </a:solidFill>
                <a:cs typeface="Arial" panose="020B0604020202020204" pitchFamily="34" charset="0"/>
              </a:rPr>
              <a:t>Add a random effect, does the </a:t>
            </a:r>
            <a:r>
              <a:rPr lang="en-GB" altLang="en-US" b="1" dirty="0" err="1">
                <a:solidFill>
                  <a:srgbClr val="0033CC"/>
                </a:solidFill>
                <a:cs typeface="Arial" panose="020B0604020202020204" pitchFamily="34" charset="0"/>
              </a:rPr>
              <a:t>logL</a:t>
            </a:r>
            <a:r>
              <a:rPr lang="en-GB" altLang="en-US" b="1" dirty="0">
                <a:solidFill>
                  <a:srgbClr val="0033CC"/>
                </a:solidFill>
                <a:cs typeface="Arial" panose="020B0604020202020204" pitchFamily="34" charset="0"/>
              </a:rPr>
              <a:t> increase by &gt;1.9 ?</a:t>
            </a:r>
            <a:endParaRPr lang="en-GB" altLang="en-US" b="1" baseline="-25000" dirty="0">
              <a:solidFill>
                <a:srgbClr val="0033CC"/>
              </a:solidFill>
              <a:cs typeface="Arial" panose="020B0604020202020204" pitchFamily="34" charset="0"/>
            </a:endParaRPr>
          </a:p>
          <a:p>
            <a:pPr eaLnBrk="1" hangingPunct="1"/>
            <a:endParaRPr lang="el-GR" altLang="en-US" b="1" dirty="0">
              <a:solidFill>
                <a:srgbClr val="0033CC"/>
              </a:solidFill>
              <a:cs typeface="Arial" panose="020B0604020202020204" pitchFamily="34" charset="0"/>
            </a:endParaRPr>
          </a:p>
          <a:p>
            <a:pPr eaLnBrk="1" hangingPunct="1"/>
            <a:endParaRPr lang="en-GB" altLang="en-US" baseline="-25000" dirty="0">
              <a:solidFill>
                <a:srgbClr val="0033CC"/>
              </a:solidFill>
            </a:endParaRPr>
          </a:p>
          <a:p>
            <a:pPr eaLnBrk="1" hangingPunct="1"/>
            <a:endParaRPr lang="en-GB" altLang="en-US" dirty="0"/>
          </a:p>
          <a:p>
            <a:pPr eaLnBrk="1" hangingPunct="1"/>
            <a:endParaRPr lang="en-GB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4838A99E-526E-4C5C-A68A-6D8D4080EB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07368" y="1556792"/>
            <a:ext cx="7772400" cy="10795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</a:rPr>
              <a:t>Model 1</a:t>
            </a:r>
            <a:r>
              <a:rPr lang="en-GB" altLang="en-US" sz="2000" dirty="0"/>
              <a:t>    y ~ mu + ANIMAL			</a:t>
            </a:r>
            <a:r>
              <a:rPr lang="en-GB" altLang="en-US" sz="2000" dirty="0" err="1"/>
              <a:t>LogL</a:t>
            </a:r>
            <a:r>
              <a:rPr lang="en-GB" altLang="en-US" sz="2000" dirty="0"/>
              <a:t>= -253.6</a:t>
            </a:r>
          </a:p>
          <a:p>
            <a:pPr eaLnBrk="1" hangingPunct="1">
              <a:buFontTx/>
              <a:buNone/>
            </a:pPr>
            <a:endParaRPr lang="en-GB" altLang="en-US" sz="1000" dirty="0"/>
          </a:p>
          <a:p>
            <a:pPr eaLnBrk="1" hangingPunct="1">
              <a:buFontTx/>
              <a:buNone/>
            </a:pPr>
            <a:r>
              <a:rPr lang="en-GB" altLang="en-US" sz="2000" dirty="0">
                <a:solidFill>
                  <a:srgbClr val="FF0000"/>
                </a:solidFill>
              </a:rPr>
              <a:t>Model 2</a:t>
            </a:r>
            <a:r>
              <a:rPr lang="en-GB" altLang="en-US" sz="2000" dirty="0"/>
              <a:t>    y ~mu  + ANIMAL  + </a:t>
            </a:r>
            <a:r>
              <a:rPr lang="en-GB" altLang="en-US" sz="2000" dirty="0">
                <a:solidFill>
                  <a:srgbClr val="0000FF"/>
                </a:solidFill>
              </a:rPr>
              <a:t>MOTHER</a:t>
            </a:r>
            <a:r>
              <a:rPr lang="en-GB" altLang="en-US" sz="2000" dirty="0">
                <a:solidFill>
                  <a:schemeClr val="accent1"/>
                </a:solidFill>
              </a:rPr>
              <a:t>  	</a:t>
            </a:r>
            <a:r>
              <a:rPr lang="en-GB" altLang="en-US" sz="2000" dirty="0" err="1"/>
              <a:t>LogL</a:t>
            </a:r>
            <a:r>
              <a:rPr lang="en-GB" altLang="en-US" sz="2000" dirty="0"/>
              <a:t>= -250.9</a:t>
            </a:r>
          </a:p>
          <a:p>
            <a:pPr eaLnBrk="1" hangingPunct="1"/>
            <a:endParaRPr lang="en-GB" altLang="en-US" sz="2000" dirty="0"/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xmlns="" id="{5E322B48-36BB-4AB5-8809-91EE3A455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3141663"/>
            <a:ext cx="5903912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100" b="0"/>
              <a:t> Test statistic = 2x(-250.9 - -253.6) = 5.4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xmlns="" id="{36849A96-AD2A-4ED0-9E5A-217E6618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8" y="3789363"/>
            <a:ext cx="7097712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100" b="0">
                <a:solidFill>
                  <a:srgbClr val="0000FF"/>
                </a:solidFill>
              </a:rPr>
              <a:t> MOTHER</a:t>
            </a:r>
            <a:r>
              <a:rPr lang="en-GB" altLang="en-US" sz="2100" b="0"/>
              <a:t> adds one parameter to estimated so k2 - k1 =1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xmlns="" id="{4541D6BF-6B97-4604-A11F-3C632C330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4437063"/>
            <a:ext cx="770413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sz="2100" b="0"/>
              <a:t> For </a:t>
            </a:r>
            <a:r>
              <a:rPr lang="el-GR" altLang="en-US" sz="2100" b="0"/>
              <a:t>Χ</a:t>
            </a:r>
            <a:r>
              <a:rPr lang="en-GB" altLang="en-US" sz="2100" b="0" baseline="30000"/>
              <a:t>2</a:t>
            </a:r>
            <a:r>
              <a:rPr lang="en-GB" altLang="en-US" sz="2100" b="0" baseline="-25000"/>
              <a:t>1DF </a:t>
            </a:r>
            <a:r>
              <a:rPr lang="en-GB" altLang="en-US" sz="2100" b="0"/>
              <a:t>a value of 5.4 gives P = 0.020</a:t>
            </a:r>
            <a:r>
              <a:rPr lang="en-GB" altLang="en-US" sz="2100" b="0" baseline="30000"/>
              <a:t>*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1CA33C71-8291-4D17-93EB-2FD3A6437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5877272"/>
            <a:ext cx="10225261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000" b="0" dirty="0"/>
              <a:t>Some argue this is too conservative as variances are normally bound to positive parameter space -  see </a:t>
            </a:r>
            <a:r>
              <a:rPr lang="en-GB" altLang="en-US" sz="2000" b="0" dirty="0" err="1"/>
              <a:t>Stram</a:t>
            </a:r>
            <a:r>
              <a:rPr lang="en-GB" altLang="en-US" sz="2000" b="0" dirty="0"/>
              <a:t> and Lee 1994 Biometrics.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  <p:bldP spid="18437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24C3A945-B9C6-4A37-99E7-7DDF48301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764704"/>
            <a:ext cx="9576296" cy="494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GB" altLang="en-US" sz="800" dirty="0">
              <a:solidFill>
                <a:schemeClr val="bg2"/>
              </a:solidFill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800" dirty="0">
              <a:solidFill>
                <a:schemeClr val="bg2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GB" altLang="en-US" sz="2400" b="0" dirty="0"/>
              <a:t> If REML (as opposed to ML) used, the LRT is only valid for comparing models with different (nested) random effects </a:t>
            </a:r>
            <a:r>
              <a:rPr lang="en-GB" altLang="en-US" sz="2400" dirty="0"/>
              <a:t>but identical fixed effect structures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en-US" sz="2400" b="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GB" altLang="en-US" sz="2400" b="0" dirty="0"/>
              <a:t> AIC can be used for model selection when random effects are not nested. Same caveat about fixed effects as AIC calculated from </a:t>
            </a:r>
            <a:r>
              <a:rPr lang="en-GB" altLang="en-US" sz="2400" b="0" dirty="0" err="1"/>
              <a:t>LogL</a:t>
            </a:r>
            <a:endParaRPr lang="en-GB" altLang="en-US" sz="2400" b="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en-US" sz="2400" b="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GB" altLang="en-US" sz="2400" b="0" dirty="0"/>
              <a:t>Likelihood based model comparisons not generally valid for frequentist GLMM methods (e.g. penalised quasi-likelihood ,PQL)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en-US" sz="2400" b="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GB" altLang="en-US" sz="2400" b="0" dirty="0"/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xmlns="" id="{7E30C429-1546-4DCB-AAB9-CF3669C2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6"/>
          <a:stretch>
            <a:fillRect/>
          </a:stretch>
        </p:blipFill>
        <p:spPr bwMode="auto">
          <a:xfrm>
            <a:off x="7752184" y="4797152"/>
            <a:ext cx="4142598" cy="188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FBE97F66-7E26-47F3-A842-93AB8F098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485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200" b="0" kern="0" dirty="0">
                <a:solidFill>
                  <a:srgbClr val="0070C0"/>
                </a:solidFill>
              </a:rPr>
              <a:t>REML - Significance of </a:t>
            </a:r>
            <a:r>
              <a:rPr lang="en-GB" altLang="en-US" sz="3200" kern="0" dirty="0">
                <a:solidFill>
                  <a:srgbClr val="0070C0"/>
                </a:solidFill>
              </a:rPr>
              <a:t>fixed</a:t>
            </a:r>
            <a:r>
              <a:rPr lang="en-GB" altLang="en-US" sz="3200" b="0" kern="0" dirty="0">
                <a:solidFill>
                  <a:srgbClr val="0070C0"/>
                </a:solidFill>
              </a:rPr>
              <a:t>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23392" y="1628800"/>
            <a:ext cx="1116124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400" b="0" dirty="0"/>
              <a:t>Not everyone agrees on the best approach, method implemented depend on what statistical software you are using. </a:t>
            </a:r>
          </a:p>
          <a:p>
            <a:endParaRPr lang="en-GB" altLang="en-US" sz="2400" b="0" dirty="0"/>
          </a:p>
          <a:p>
            <a:endParaRPr lang="en-GB" altLang="en-US" b="0" dirty="0"/>
          </a:p>
          <a:p>
            <a:r>
              <a:rPr lang="en-GB" altLang="en-US" sz="2400" dirty="0">
                <a:solidFill>
                  <a:srgbClr val="0070C0"/>
                </a:solidFill>
              </a:rPr>
              <a:t>t or z statistics </a:t>
            </a:r>
            <a:r>
              <a:rPr lang="en-GB" altLang="en-US" b="0" dirty="0"/>
              <a:t>-  hmmm a useful guide, but true DF murky given random effects. </a:t>
            </a:r>
          </a:p>
          <a:p>
            <a:endParaRPr lang="en-GB" altLang="en-US" b="0" dirty="0"/>
          </a:p>
          <a:p>
            <a:r>
              <a:rPr lang="en-GB" altLang="en-US" sz="2400" dirty="0">
                <a:solidFill>
                  <a:srgbClr val="00B050"/>
                </a:solidFill>
              </a:rPr>
              <a:t>F statistics </a:t>
            </a:r>
            <a:r>
              <a:rPr lang="en-GB" altLang="en-US" b="0" dirty="0"/>
              <a:t>with numerator and denominator DF – the latter is approximated using one of several available methods (</a:t>
            </a:r>
            <a:r>
              <a:rPr lang="en-GB" altLang="en-US" b="0" dirty="0" err="1"/>
              <a:t>ASReml</a:t>
            </a:r>
            <a:r>
              <a:rPr lang="en-GB" altLang="en-US" b="0" dirty="0"/>
              <a:t> does this)</a:t>
            </a:r>
          </a:p>
          <a:p>
            <a:endParaRPr lang="en-GB" b="0" dirty="0"/>
          </a:p>
          <a:p>
            <a:r>
              <a:rPr lang="en-GB" sz="2400" dirty="0">
                <a:solidFill>
                  <a:srgbClr val="7030A0"/>
                </a:solidFill>
              </a:rPr>
              <a:t>LRT </a:t>
            </a:r>
            <a:r>
              <a:rPr lang="en-GB" b="0" dirty="0"/>
              <a:t>– Have to refit full and reduced models using ML instead of REML (LME4 does this)</a:t>
            </a:r>
          </a:p>
          <a:p>
            <a:endParaRPr lang="en-GB" b="0" dirty="0"/>
          </a:p>
          <a:p>
            <a:r>
              <a:rPr lang="en-GB" b="0" dirty="0"/>
              <a:t>Some form of </a:t>
            </a:r>
            <a:r>
              <a:rPr lang="en-GB" sz="2400" dirty="0">
                <a:solidFill>
                  <a:srgbClr val="FF0000"/>
                </a:solidFill>
              </a:rPr>
              <a:t>bootstrapping </a:t>
            </a:r>
            <a:r>
              <a:rPr lang="en-GB" b="0" dirty="0"/>
              <a:t>to get CI. Do 95% CI contain an effect size of zero?</a:t>
            </a:r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5083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6F7B2F81-08A2-496A-A573-50FC3AEDD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88913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b="0" kern="0" dirty="0">
                <a:solidFill>
                  <a:srgbClr val="0070C0"/>
                </a:solidFill>
              </a:rPr>
              <a:t>Bayesian MCMC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06970C-8633-4F40-AFE5-E6EAD20CD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0863" t="11019" r="23226" b="7476"/>
          <a:stretch/>
        </p:blipFill>
        <p:spPr>
          <a:xfrm>
            <a:off x="1763470" y="1412776"/>
            <a:ext cx="5112568" cy="4968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BE4529F-6CCF-4B09-9207-3D3AE26B80A2}"/>
              </a:ext>
            </a:extLst>
          </p:cNvPr>
          <p:cNvSpPr/>
          <p:nvPr/>
        </p:nvSpPr>
        <p:spPr>
          <a:xfrm>
            <a:off x="7392144" y="2636912"/>
            <a:ext cx="3788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Smug Bayesian</a:t>
            </a:r>
          </a:p>
          <a:p>
            <a:r>
              <a:rPr lang="en-US" b="0" dirty="0"/>
              <a:t>‘P values are silly, null model hypothesis testing is stupid. Just focus on my effect sizes. Honestly just look at my posterior… its so awesome’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Reviewer</a:t>
            </a:r>
          </a:p>
          <a:p>
            <a:r>
              <a:rPr lang="en-US" b="0" dirty="0"/>
              <a:t>What a tool, reject.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F761CC-01FE-4C96-B783-098DA0FF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0863" t="11018" r="45235" b="40689"/>
          <a:stretch/>
        </p:blipFill>
        <p:spPr>
          <a:xfrm>
            <a:off x="1763470" y="1376772"/>
            <a:ext cx="530777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200BAEB7-7638-459D-8CF0-2AAB08DDD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408" y="547688"/>
            <a:ext cx="8229600" cy="1143000"/>
          </a:xfrm>
        </p:spPr>
        <p:txBody>
          <a:bodyPr/>
          <a:lstStyle/>
          <a:p>
            <a:pPr algn="l" eaLnBrk="1" hangingPunct="1"/>
            <a:r>
              <a:rPr lang="en-GB" altLang="en-US" b="1" dirty="0">
                <a:solidFill>
                  <a:srgbClr val="0070C0"/>
                </a:solidFill>
              </a:rPr>
              <a:t>Aims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xmlns="" id="{73DE9E0D-7ECC-4D02-947C-00A0738749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368" y="1844824"/>
            <a:ext cx="10584531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dirty="0"/>
              <a:t>Provide a simple, non-technical overview of linear mixed effect models </a:t>
            </a:r>
          </a:p>
          <a:p>
            <a:pPr eaLnBrk="1" hangingPunct="1"/>
            <a:endParaRPr lang="en-GB" altLang="en-US" sz="2400" dirty="0"/>
          </a:p>
          <a:p>
            <a:pPr eaLnBrk="1" hangingPunct="1"/>
            <a:r>
              <a:rPr lang="en-GB" altLang="en-US" sz="2400" dirty="0"/>
              <a:t>Stimulate some thinking about your own data</a:t>
            </a:r>
          </a:p>
          <a:p>
            <a:pPr eaLnBrk="1" hangingPunct="1">
              <a:buFontTx/>
              <a:buNone/>
            </a:pPr>
            <a:r>
              <a:rPr lang="en-GB" altLang="en-US" sz="2400" dirty="0"/>
              <a:t>	</a:t>
            </a:r>
          </a:p>
          <a:p>
            <a:pPr eaLnBrk="1" hangingPunct="1"/>
            <a:r>
              <a:rPr lang="en-GB" altLang="en-US" sz="2400" dirty="0"/>
              <a:t>Provide some initial hands on experience with simple mixed models and ‘random slope’ models</a:t>
            </a:r>
          </a:p>
          <a:p>
            <a:pPr eaLnBrk="1" hangingPunct="1"/>
            <a:endParaRPr lang="en-GB" altLang="en-US" sz="2400" dirty="0"/>
          </a:p>
          <a:p>
            <a:pPr eaLnBrk="1" hangingPunct="1"/>
            <a:r>
              <a:rPr lang="en-GB" altLang="en-US" sz="2400" dirty="0"/>
              <a:t>Maybe…start to see why multivariate mixed models are really useful</a:t>
            </a:r>
          </a:p>
          <a:p>
            <a:pPr eaLnBrk="1" hangingPunct="1"/>
            <a:endParaRPr lang="en-GB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4807A273-8198-46CC-AE60-73ACA67424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9376" y="177429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0070C0"/>
                </a:solidFill>
              </a:rPr>
              <a:t>Bayesian MCMC methods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xmlns="" id="{EF87D999-853C-4318-AB32-B1A7F0C9BB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4212" y="1598390"/>
            <a:ext cx="8543354" cy="4525962"/>
          </a:xfrm>
        </p:spPr>
        <p:txBody>
          <a:bodyPr>
            <a:normAutofit/>
          </a:bodyPr>
          <a:lstStyle/>
          <a:p>
            <a:pPr>
              <a:spcBef>
                <a:spcPct val="40000"/>
              </a:spcBef>
            </a:pPr>
            <a:r>
              <a:rPr lang="en-GB" altLang="en-US" dirty="0"/>
              <a:t>Recognise your readers are probably trained in the frequentist tradition, even if you wish they weren’t. Try to meet them (at least) half way.</a:t>
            </a:r>
          </a:p>
          <a:p>
            <a:pPr>
              <a:spcBef>
                <a:spcPct val="40000"/>
              </a:spcBef>
            </a:pPr>
            <a:endParaRPr lang="en-GB" altLang="en-US" dirty="0"/>
          </a:p>
          <a:p>
            <a:pPr eaLnBrk="1" hangingPunct="1">
              <a:spcBef>
                <a:spcPct val="40000"/>
              </a:spcBef>
            </a:pPr>
            <a:r>
              <a:rPr lang="en-GB" altLang="en-US" dirty="0"/>
              <a:t>Look at 95% credible interval for posterior distribution of parameter of interest, does it include zero</a:t>
            </a:r>
          </a:p>
          <a:p>
            <a:pPr eaLnBrk="1" hangingPunct="1">
              <a:spcBef>
                <a:spcPct val="40000"/>
              </a:spcBef>
            </a:pPr>
            <a:endParaRPr lang="en-GB" altLang="en-US" dirty="0"/>
          </a:p>
          <a:p>
            <a:pPr eaLnBrk="1" hangingPunct="1">
              <a:spcBef>
                <a:spcPct val="40000"/>
              </a:spcBef>
            </a:pPr>
            <a:r>
              <a:rPr lang="en-GB" altLang="en-US" dirty="0"/>
              <a:t>But this is usually constrained to be &gt;0 for variances</a:t>
            </a:r>
          </a:p>
          <a:p>
            <a:pPr marL="0" indent="0" eaLnBrk="1" hangingPunct="1">
              <a:spcBef>
                <a:spcPct val="40000"/>
              </a:spcBef>
              <a:buNone/>
            </a:pPr>
            <a:endParaRPr lang="en-GB" altLang="en-US" dirty="0"/>
          </a:p>
          <a:p>
            <a:pPr eaLnBrk="1" hangingPunct="1">
              <a:spcBef>
                <a:spcPct val="40000"/>
              </a:spcBef>
            </a:pPr>
            <a:r>
              <a:rPr lang="en-GB" altLang="en-US" sz="2400" dirty="0">
                <a:solidFill>
                  <a:srgbClr val="0070C0"/>
                </a:solidFill>
              </a:rPr>
              <a:t>DIC maybe? </a:t>
            </a:r>
          </a:p>
          <a:p>
            <a:pPr eaLnBrk="1" hangingPunct="1">
              <a:spcBef>
                <a:spcPct val="40000"/>
              </a:spcBef>
            </a:pPr>
            <a:r>
              <a:rPr lang="en-GB" altLang="en-US" sz="2400" dirty="0">
                <a:solidFill>
                  <a:srgbClr val="0070C0"/>
                </a:solidFill>
              </a:rPr>
              <a:t>Bayes factors?</a:t>
            </a:r>
          </a:p>
          <a:p>
            <a:pPr eaLnBrk="1" hangingPunct="1">
              <a:spcBef>
                <a:spcPct val="40000"/>
              </a:spcBef>
            </a:pPr>
            <a:r>
              <a:rPr lang="en-GB" altLang="en-US" sz="2400" dirty="0">
                <a:solidFill>
                  <a:srgbClr val="0070C0"/>
                </a:solidFill>
              </a:rPr>
              <a:t>Arm waving statements?</a:t>
            </a:r>
          </a:p>
        </p:txBody>
      </p:sp>
      <p:grpSp>
        <p:nvGrpSpPr>
          <p:cNvPr id="86020" name="Group 4">
            <a:extLst>
              <a:ext uri="{FF2B5EF4-FFF2-40B4-BE49-F238E27FC236}">
                <a16:creationId xmlns:a16="http://schemas.microsoft.com/office/drawing/2014/main" xmlns="" id="{BF128606-00B6-4AF0-8DF6-57D08CB20874}"/>
              </a:ext>
            </a:extLst>
          </p:cNvPr>
          <p:cNvGrpSpPr>
            <a:grpSpLocks/>
          </p:cNvGrpSpPr>
          <p:nvPr/>
        </p:nvGrpSpPr>
        <p:grpSpPr bwMode="auto">
          <a:xfrm>
            <a:off x="7535291" y="3501008"/>
            <a:ext cx="3097213" cy="3060700"/>
            <a:chOff x="3560" y="2296"/>
            <a:chExt cx="1951" cy="1928"/>
          </a:xfrm>
        </p:grpSpPr>
        <p:pic>
          <p:nvPicPr>
            <p:cNvPr id="86021" name="Picture 5">
              <a:extLst>
                <a:ext uri="{FF2B5EF4-FFF2-40B4-BE49-F238E27FC236}">
                  <a16:creationId xmlns:a16="http://schemas.microsoft.com/office/drawing/2014/main" xmlns="" id="{4D32CB3C-5213-4BBB-B0CA-C63CAA6AF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1" b="4568"/>
            <a:stretch>
              <a:fillRect/>
            </a:stretch>
          </p:blipFill>
          <p:spPr bwMode="auto">
            <a:xfrm>
              <a:off x="3560" y="2296"/>
              <a:ext cx="1951" cy="16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022" name="Line 6">
              <a:extLst>
                <a:ext uri="{FF2B5EF4-FFF2-40B4-BE49-F238E27FC236}">
                  <a16:creationId xmlns:a16="http://schemas.microsoft.com/office/drawing/2014/main" xmlns="" id="{C83ECAD3-F230-43DB-B5E2-0EF3D8A52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" y="2523"/>
              <a:ext cx="0" cy="149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23" name="Line 7">
              <a:extLst>
                <a:ext uri="{FF2B5EF4-FFF2-40B4-BE49-F238E27FC236}">
                  <a16:creationId xmlns:a16="http://schemas.microsoft.com/office/drawing/2014/main" xmlns="" id="{CA0D68C6-9D2E-4E55-A784-6DE760227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523"/>
              <a:ext cx="0" cy="149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24" name="Line 8">
              <a:extLst>
                <a:ext uri="{FF2B5EF4-FFF2-40B4-BE49-F238E27FC236}">
                  <a16:creationId xmlns:a16="http://schemas.microsoft.com/office/drawing/2014/main" xmlns="" id="{0A50C600-2D11-412C-8D35-60238F943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3" y="3702"/>
              <a:ext cx="0" cy="2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025" name="Text Box 9">
              <a:extLst>
                <a:ext uri="{FF2B5EF4-FFF2-40B4-BE49-F238E27FC236}">
                  <a16:creationId xmlns:a16="http://schemas.microsoft.com/office/drawing/2014/main" xmlns="" id="{7D7EFDAF-117A-467F-8FB2-2FEBB3397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3974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000" b="0">
                  <a:solidFill>
                    <a:srgbClr val="FF0000"/>
                  </a:solidFill>
                </a:rPr>
                <a:t>Estimate as posterior mode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xmlns="" id="{FF25007A-1051-411B-822B-8F95D32924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2492896"/>
            <a:ext cx="8856984" cy="1973262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FontTx/>
              <a:buNone/>
            </a:pPr>
            <a:r>
              <a:rPr lang="en-GB" altLang="en-US" sz="4800" b="1" dirty="0">
                <a:solidFill>
                  <a:srgbClr val="0070C0"/>
                </a:solidFill>
                <a:cs typeface="Times New Roman" panose="02020603050405020304" pitchFamily="18" charset="0"/>
              </a:rPr>
              <a:t>How do I choose a model?</a:t>
            </a:r>
            <a:endParaRPr lang="en-GB" altLang="en-US" sz="2800" b="1" dirty="0">
              <a:solidFill>
                <a:srgbClr val="0070C0"/>
              </a:solidFill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xmlns="" id="{CFEE81DD-0FA1-459E-8BF5-65CD12FCE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457" y="5175675"/>
            <a:ext cx="63450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US" sz="2400" b="0" dirty="0">
                <a:latin typeface="+mj-lt"/>
              </a:rPr>
              <a:t>“all models are wrong, but some are useful”</a:t>
            </a:r>
          </a:p>
          <a:p>
            <a:pPr algn="r" eaLnBrk="1" hangingPunct="1"/>
            <a:r>
              <a:rPr lang="en-GB" altLang="en-US" b="0" i="1" dirty="0">
                <a:latin typeface="+mj-lt"/>
              </a:rPr>
              <a:t>G.E.P. Box</a:t>
            </a:r>
            <a:r>
              <a:rPr lang="en-GB" altLang="en-US" sz="2400" b="0" dirty="0">
                <a:latin typeface="+mj-lt"/>
              </a:rPr>
              <a:t> </a:t>
            </a:r>
          </a:p>
        </p:txBody>
      </p:sp>
      <p:sp>
        <p:nvSpPr>
          <p:cNvPr id="30725" name="TextBox 4">
            <a:extLst>
              <a:ext uri="{FF2B5EF4-FFF2-40B4-BE49-F238E27FC236}">
                <a16:creationId xmlns:a16="http://schemas.microsoft.com/office/drawing/2014/main" xmlns="" id="{7B34E77B-BB7D-46D3-9F8C-E1A73E36E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620713"/>
            <a:ext cx="4537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4800"/>
              <a:t>FAQ’s</a:t>
            </a:r>
          </a:p>
        </p:txBody>
      </p:sp>
    </p:spTree>
    <p:extLst>
      <p:ext uri="{BB962C8B-B14F-4D97-AF65-F5344CB8AC3E}">
        <p14:creationId xmlns:p14="http://schemas.microsoft.com/office/powerpoint/2010/main" val="308740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08532102-9570-47E2-B03A-394814E37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4825" y="404813"/>
            <a:ext cx="7772400" cy="1143000"/>
          </a:xfrm>
        </p:spPr>
        <p:txBody>
          <a:bodyPr/>
          <a:lstStyle/>
          <a:p>
            <a:pPr eaLnBrk="1" hangingPunct="1"/>
            <a:r>
              <a:rPr lang="en-GB" altLang="en-US" sz="4000" u="sng" dirty="0">
                <a:solidFill>
                  <a:srgbClr val="0070C0"/>
                </a:solidFill>
              </a:rPr>
              <a:t>My</a:t>
            </a:r>
            <a:r>
              <a:rPr lang="en-GB" altLang="en-US" dirty="0">
                <a:solidFill>
                  <a:srgbClr val="0070C0"/>
                </a:solidFill>
              </a:rPr>
              <a:t> best model depends on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23052CD6-0389-4B16-9BD2-BDFAB7A41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59496" y="1916832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marL="0" indent="0" eaLnBrk="1" hangingPunct="1">
              <a:buFontTx/>
              <a:buAutoNum type="arabicPeriod"/>
            </a:pPr>
            <a:r>
              <a:rPr lang="en-GB" altLang="en-US" sz="2800" dirty="0"/>
              <a:t>	Biological question</a:t>
            </a:r>
          </a:p>
          <a:p>
            <a:pPr marL="0" indent="0" eaLnBrk="1" hangingPunct="1">
              <a:buFontTx/>
              <a:buAutoNum type="arabicPeriod"/>
            </a:pPr>
            <a:r>
              <a:rPr lang="en-GB" altLang="en-US" sz="2800" dirty="0"/>
              <a:t>	Likely sources of bias</a:t>
            </a:r>
          </a:p>
          <a:p>
            <a:pPr marL="0" indent="0" eaLnBrk="1" hangingPunct="1">
              <a:buFontTx/>
              <a:buAutoNum type="arabicPeriod"/>
            </a:pPr>
            <a:r>
              <a:rPr lang="en-GB" altLang="en-US" sz="2800" dirty="0"/>
              <a:t>	Available data</a:t>
            </a:r>
          </a:p>
          <a:p>
            <a:pPr marL="0" indent="0" eaLnBrk="1" hangingPunct="1">
              <a:buFontTx/>
              <a:buAutoNum type="arabicPeriod"/>
            </a:pPr>
            <a:r>
              <a:rPr lang="en-GB" altLang="en-US" sz="2800" dirty="0"/>
              <a:t>	</a:t>
            </a:r>
            <a:r>
              <a:rPr lang="en-GB" altLang="en-US" sz="2800" dirty="0" err="1"/>
              <a:t>Modeling</a:t>
            </a:r>
            <a:r>
              <a:rPr lang="en-GB" altLang="en-US" sz="2800" dirty="0"/>
              <a:t> philosophy                                                	</a:t>
            </a:r>
            <a:r>
              <a:rPr lang="en-GB" altLang="en-US" sz="1800" dirty="0"/>
              <a:t>(explaining variance vs hypothesis testing)</a:t>
            </a:r>
          </a:p>
          <a:p>
            <a:pPr marL="0" indent="0" eaLnBrk="1" hangingPunct="1">
              <a:buFontTx/>
              <a:buAutoNum type="arabicPeriod"/>
            </a:pPr>
            <a:r>
              <a:rPr lang="en-GB" altLang="en-US" sz="2800" dirty="0"/>
              <a:t> 	Statistical significance</a:t>
            </a:r>
          </a:p>
          <a:p>
            <a:pPr marL="0" indent="0" eaLnBrk="1" hangingPunct="1">
              <a:buNone/>
            </a:pPr>
            <a:endParaRPr lang="en-GB" altLang="en-US" sz="2000" dirty="0"/>
          </a:p>
          <a:p>
            <a:pPr marL="0" indent="0" eaLnBrk="1" hangingPunct="1">
              <a:buNone/>
            </a:pPr>
            <a:r>
              <a:rPr lang="en-GB" altLang="en-US" sz="2800" b="1" dirty="0">
                <a:solidFill>
                  <a:srgbClr val="FF0000"/>
                </a:solidFill>
              </a:rPr>
              <a:t>You need to make your decisions.</a:t>
            </a:r>
          </a:p>
          <a:p>
            <a:pPr marL="0" indent="0" eaLnBrk="1" hangingPunct="1">
              <a:buNone/>
            </a:pPr>
            <a:r>
              <a:rPr lang="en-GB" altLang="en-US" sz="2800" b="1" dirty="0">
                <a:solidFill>
                  <a:srgbClr val="FF0000"/>
                </a:solidFill>
              </a:rPr>
              <a:t>Some people will disagree with some them. Deal.</a:t>
            </a:r>
          </a:p>
          <a:p>
            <a:pPr marL="0" indent="0" eaLnBrk="1" hangingPunct="1"/>
            <a:endParaRPr lang="en-GB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15364" name="Group 4">
            <a:extLst>
              <a:ext uri="{FF2B5EF4-FFF2-40B4-BE49-F238E27FC236}">
                <a16:creationId xmlns:a16="http://schemas.microsoft.com/office/drawing/2014/main" xmlns="" id="{5CD5FD33-9451-43C1-9897-D805B6D8F4AC}"/>
              </a:ext>
            </a:extLst>
          </p:cNvPr>
          <p:cNvGrpSpPr>
            <a:grpSpLocks/>
          </p:cNvGrpSpPr>
          <p:nvPr/>
        </p:nvGrpSpPr>
        <p:grpSpPr bwMode="auto">
          <a:xfrm>
            <a:off x="7680325" y="1773238"/>
            <a:ext cx="2808288" cy="2951162"/>
            <a:chOff x="3878" y="1117"/>
            <a:chExt cx="1769" cy="1859"/>
          </a:xfrm>
        </p:grpSpPr>
        <p:sp>
          <p:nvSpPr>
            <p:cNvPr id="31749" name="AutoShape 5">
              <a:extLst>
                <a:ext uri="{FF2B5EF4-FFF2-40B4-BE49-F238E27FC236}">
                  <a16:creationId xmlns:a16="http://schemas.microsoft.com/office/drawing/2014/main" xmlns="" id="{B24E150F-CA2B-451B-A643-BA13148C5C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78" y="1117"/>
              <a:ext cx="680" cy="1859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31750" name="Text Box 6">
              <a:extLst>
                <a:ext uri="{FF2B5EF4-FFF2-40B4-BE49-F238E27FC236}">
                  <a16:creationId xmlns:a16="http://schemas.microsoft.com/office/drawing/2014/main" xmlns="" id="{48A86E4F-E0D2-434B-B5EE-0417FDE4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1117"/>
              <a:ext cx="9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400" b="0"/>
                <a:t>Most important </a:t>
              </a:r>
              <a:r>
                <a:rPr lang="en-GB" altLang="en-US"/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xmlns="" id="{9980EBBE-41FD-4BB8-BB9F-6D55331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3" y="765175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en-US"/>
              <a:t>Need a break?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xmlns="" id="{436244D0-FB36-41FA-BEC6-37972EEA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492896"/>
            <a:ext cx="3282950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FE0938-E674-4647-AECC-5753C1048BB5}"/>
              </a:ext>
            </a:extLst>
          </p:cNvPr>
          <p:cNvSpPr txBox="1"/>
          <p:nvPr/>
        </p:nvSpPr>
        <p:spPr>
          <a:xfrm>
            <a:off x="5375920" y="5517232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Then we will quickly talk about random slope models before getting stuck in….</a:t>
            </a:r>
            <a:endParaRPr lang="en-GB" b="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332656"/>
            <a:ext cx="10972800" cy="1143000"/>
          </a:xfrm>
        </p:spPr>
        <p:txBody>
          <a:bodyPr/>
          <a:lstStyle/>
          <a:p>
            <a:r>
              <a:rPr lang="en-GB" sz="3600" dirty="0">
                <a:solidFill>
                  <a:srgbClr val="0070C0"/>
                </a:solidFill>
              </a:rPr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700808"/>
            <a:ext cx="9865096" cy="47525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Till now we have been talking about a type of simple mixed model sometimes referred to as a ‘</a:t>
            </a:r>
            <a:r>
              <a:rPr lang="en-GB" sz="2200" b="1" dirty="0"/>
              <a:t>random intercept model</a:t>
            </a:r>
            <a:r>
              <a:rPr lang="en-GB" sz="2200" dirty="0"/>
              <a:t>’</a:t>
            </a:r>
          </a:p>
          <a:p>
            <a:pPr>
              <a:spcBef>
                <a:spcPts val="0"/>
              </a:spcBef>
              <a:spcAft>
                <a:spcPts val="100"/>
              </a:spcAft>
            </a:pPr>
            <a:endParaRPr lang="en-GB" sz="22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We can add more than one random effect if we want, e.g. ID, year, mum. </a:t>
            </a:r>
          </a:p>
          <a:p>
            <a:pPr>
              <a:spcBef>
                <a:spcPts val="0"/>
              </a:spcBef>
              <a:spcAft>
                <a:spcPts val="100"/>
              </a:spcAft>
            </a:pPr>
            <a:endParaRPr lang="en-GB" sz="22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For each random effect factor (e.g. ID), we will estimate a variance </a:t>
            </a:r>
          </a:p>
          <a:p>
            <a:pPr>
              <a:spcBef>
                <a:spcPts val="0"/>
              </a:spcBef>
              <a:spcAft>
                <a:spcPts val="100"/>
              </a:spcAft>
            </a:pPr>
            <a:endParaRPr lang="en-GB" sz="22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We model a deviation from the fixed effect mean for each factor level </a:t>
            </a:r>
            <a:r>
              <a:rPr lang="en-GB" sz="1700" dirty="0"/>
              <a:t> </a:t>
            </a:r>
          </a:p>
          <a:p>
            <a:pPr>
              <a:spcBef>
                <a:spcPts val="0"/>
              </a:spcBef>
              <a:spcAft>
                <a:spcPts val="100"/>
              </a:spcAft>
            </a:pPr>
            <a:endParaRPr lang="en-GB" sz="17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Deviations are constant across repeats on the same level of any factor</a:t>
            </a:r>
          </a:p>
          <a:p>
            <a:pPr>
              <a:spcBef>
                <a:spcPts val="0"/>
              </a:spcBef>
              <a:spcAft>
                <a:spcPts val="100"/>
              </a:spcAft>
            </a:pPr>
            <a:endParaRPr lang="en-GB" sz="2200" dirty="0"/>
          </a:p>
          <a:p>
            <a:pPr>
              <a:spcBef>
                <a:spcPts val="0"/>
              </a:spcBef>
              <a:spcAft>
                <a:spcPts val="100"/>
              </a:spcAft>
            </a:pPr>
            <a:r>
              <a:rPr lang="en-GB" sz="2200" dirty="0"/>
              <a:t>Across all levels of the random factor, the deviations have a mean of zero, and a variance we are trying to estimate</a:t>
            </a:r>
          </a:p>
        </p:txBody>
      </p:sp>
    </p:spTree>
    <p:extLst>
      <p:ext uri="{BB962C8B-B14F-4D97-AF65-F5344CB8AC3E}">
        <p14:creationId xmlns:p14="http://schemas.microsoft.com/office/powerpoint/2010/main" val="28760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>
            <a:extLst>
              <a:ext uri="{FF2B5EF4-FFF2-40B4-BE49-F238E27FC236}">
                <a16:creationId xmlns:a16="http://schemas.microsoft.com/office/drawing/2014/main" xmlns="" id="{97EFB32A-A646-46DC-BC37-68A280EC3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+ 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8436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8457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58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437" name="Group 8">
            <a:extLst>
              <a:ext uri="{FF2B5EF4-FFF2-40B4-BE49-F238E27FC236}">
                <a16:creationId xmlns:a16="http://schemas.microsoft.com/office/drawing/2014/main" xmlns="" id="{75576713-9C28-4815-8AC6-5D1003142FDB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18450" name="Oval 9">
              <a:extLst>
                <a:ext uri="{FF2B5EF4-FFF2-40B4-BE49-F238E27FC236}">
                  <a16:creationId xmlns:a16="http://schemas.microsoft.com/office/drawing/2014/main" xmlns="" id="{02276B63-10A6-40B3-918A-9E53BAE8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1" name="Oval 10">
              <a:extLst>
                <a:ext uri="{FF2B5EF4-FFF2-40B4-BE49-F238E27FC236}">
                  <a16:creationId xmlns:a16="http://schemas.microsoft.com/office/drawing/2014/main" xmlns="" id="{216FB748-151B-4C54-822F-D3A32D0F0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2" name="Oval 11">
              <a:extLst>
                <a:ext uri="{FF2B5EF4-FFF2-40B4-BE49-F238E27FC236}">
                  <a16:creationId xmlns:a16="http://schemas.microsoft.com/office/drawing/2014/main" xmlns="" id="{49D5175E-07EA-4680-BE2D-E09B918F7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3" name="Oval 12">
              <a:extLst>
                <a:ext uri="{FF2B5EF4-FFF2-40B4-BE49-F238E27FC236}">
                  <a16:creationId xmlns:a16="http://schemas.microsoft.com/office/drawing/2014/main" xmlns="" id="{3BE95B9D-7A46-4279-AAE3-1C773DF4B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4" name="Oval 13">
              <a:extLst>
                <a:ext uri="{FF2B5EF4-FFF2-40B4-BE49-F238E27FC236}">
                  <a16:creationId xmlns:a16="http://schemas.microsoft.com/office/drawing/2014/main" xmlns="" id="{8808B830-7DD9-449C-90D4-93E4ADBD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5" name="Oval 14">
              <a:extLst>
                <a:ext uri="{FF2B5EF4-FFF2-40B4-BE49-F238E27FC236}">
                  <a16:creationId xmlns:a16="http://schemas.microsoft.com/office/drawing/2014/main" xmlns="" id="{EF68BA4E-3593-4934-8554-AAF7B4156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18456" name="Oval 15">
              <a:extLst>
                <a:ext uri="{FF2B5EF4-FFF2-40B4-BE49-F238E27FC236}">
                  <a16:creationId xmlns:a16="http://schemas.microsoft.com/office/drawing/2014/main" xmlns="" id="{2F608A86-AC78-4BB7-9F2C-805AF78A3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8438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7694" y="3505200"/>
            <a:ext cx="2618655" cy="1079499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9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8441" name="Line 21">
            <a:extLst>
              <a:ext uri="{FF2B5EF4-FFF2-40B4-BE49-F238E27FC236}">
                <a16:creationId xmlns:a16="http://schemas.microsoft.com/office/drawing/2014/main" xmlns="" id="{448D98F5-5EFB-4F17-AC2A-72F005F69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42259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2" name="Line 22">
            <a:extLst>
              <a:ext uri="{FF2B5EF4-FFF2-40B4-BE49-F238E27FC236}">
                <a16:creationId xmlns:a16="http://schemas.microsoft.com/office/drawing/2014/main" xmlns="" id="{B099714D-3409-4BCD-9F12-4A444FFC9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925" y="41576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3" name="Line 23">
            <a:extLst>
              <a:ext uri="{FF2B5EF4-FFF2-40B4-BE49-F238E27FC236}">
                <a16:creationId xmlns:a16="http://schemas.microsoft.com/office/drawing/2014/main" xmlns="" id="{4F8795AF-D999-4CE3-9860-4843242C6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850" y="3856038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4" name="Line 24">
            <a:extLst>
              <a:ext uri="{FF2B5EF4-FFF2-40B4-BE49-F238E27FC236}">
                <a16:creationId xmlns:a16="http://schemas.microsoft.com/office/drawing/2014/main" xmlns="" id="{F8F55396-B733-4881-85E4-BF2D2D8E0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3370263"/>
            <a:ext cx="0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5" name="Line 25">
            <a:extLst>
              <a:ext uri="{FF2B5EF4-FFF2-40B4-BE49-F238E27FC236}">
                <a16:creationId xmlns:a16="http://schemas.microsoft.com/office/drawing/2014/main" xmlns="" id="{605BFB87-14D6-4604-B5F8-97FB91DF5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1688" y="3716338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6" name="Line 26">
            <a:extLst>
              <a:ext uri="{FF2B5EF4-FFF2-40B4-BE49-F238E27FC236}">
                <a16:creationId xmlns:a16="http://schemas.microsoft.com/office/drawing/2014/main" xmlns="" id="{66054A7D-6B46-49B5-81CE-92D270ED3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7288" y="35671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7" name="Line 27">
            <a:extLst>
              <a:ext uri="{FF2B5EF4-FFF2-40B4-BE49-F238E27FC236}">
                <a16:creationId xmlns:a16="http://schemas.microsoft.com/office/drawing/2014/main" xmlns="" id="{98A09C47-CAE8-49BF-AED2-04B22CBE57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513263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48" name="Rectangle 2">
            <a:extLst>
              <a:ext uri="{FF2B5EF4-FFF2-40B4-BE49-F238E27FC236}">
                <a16:creationId xmlns:a16="http://schemas.microsoft.com/office/drawing/2014/main" xmlns="" id="{19447B11-3E65-4D79-B60D-7A0BBD68F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48" y="55403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chemeClr val="tx2"/>
                </a:solidFill>
                <a:latin typeface="+mj-lt"/>
              </a:rPr>
              <a:t>Our random intercept model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466155" y="3419400"/>
            <a:ext cx="2261693" cy="9528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467695" y="3779440"/>
            <a:ext cx="2412553" cy="1017712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378076" y="3861048"/>
            <a:ext cx="2709812" cy="1152227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420938" y="3002832"/>
            <a:ext cx="2685752" cy="114535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24548" y="3365055"/>
            <a:ext cx="188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0F13B1"/>
                </a:solidFill>
              </a:rPr>
              <a:t>Fixed effect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107" y="4931787"/>
            <a:ext cx="51522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dirty="0"/>
              <a:t>Mean y changes with x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dirty="0"/>
              <a:t>Deviation from mean y caused by ID effect is constant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dirty="0"/>
              <a:t>Individual deviation captured by a single ‘random intercept’</a:t>
            </a:r>
          </a:p>
        </p:txBody>
      </p:sp>
    </p:spTree>
    <p:extLst>
      <p:ext uri="{BB962C8B-B14F-4D97-AF65-F5344CB8AC3E}">
        <p14:creationId xmlns:p14="http://schemas.microsoft.com/office/powerpoint/2010/main" val="19020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 flipV="1">
            <a:off x="2420938" y="3002832"/>
            <a:ext cx="2685752" cy="114535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378076" y="3861048"/>
            <a:ext cx="2709812" cy="1152227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467695" y="3779440"/>
            <a:ext cx="2412553" cy="1017712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2466155" y="3419400"/>
            <a:ext cx="2261693" cy="95285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5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18436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18457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58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450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152901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1" name="Oval 10">
            <a:extLst>
              <a:ext uri="{FF2B5EF4-FFF2-40B4-BE49-F238E27FC236}">
                <a16:creationId xmlns:a16="http://schemas.microsoft.com/office/drawing/2014/main" xmlns="" id="{216FB748-151B-4C54-822F-D3A32D0F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4581128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2" name="Oval 11">
            <a:extLst>
              <a:ext uri="{FF2B5EF4-FFF2-40B4-BE49-F238E27FC236}">
                <a16:creationId xmlns:a16="http://schemas.microsoft.com/office/drawing/2014/main" xmlns="" id="{49D5175E-07EA-4680-BE2D-E09B918F7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70" y="3573586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3" name="Oval 12">
            <a:extLst>
              <a:ext uri="{FF2B5EF4-FFF2-40B4-BE49-F238E27FC236}">
                <a16:creationId xmlns:a16="http://schemas.microsoft.com/office/drawing/2014/main" xmlns="" id="{3BE95B9D-7A46-4279-AAE3-1C773DF4B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4797722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4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188" y="3289301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5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3958456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56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4149650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438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7694" y="3505200"/>
            <a:ext cx="2618655" cy="1079499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9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3933626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2" name="Rounded Rectangle 1"/>
          <p:cNvSpPr/>
          <p:nvPr/>
        </p:nvSpPr>
        <p:spPr>
          <a:xfrm>
            <a:off x="5698717" y="4372250"/>
            <a:ext cx="5725875" cy="20090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tx2"/>
                </a:solidFill>
              </a:rPr>
              <a:t>For any single individual </a:t>
            </a:r>
            <a:r>
              <a:rPr lang="en-GB" sz="1400" b="0" dirty="0" err="1">
                <a:solidFill>
                  <a:schemeClr val="tx2"/>
                </a:solidFill>
              </a:rPr>
              <a:t>i</a:t>
            </a:r>
            <a:r>
              <a:rPr lang="en-GB" sz="1400" b="0" dirty="0">
                <a:solidFill>
                  <a:schemeClr val="tx2"/>
                </a:solidFill>
              </a:rPr>
              <a:t>, </a:t>
            </a:r>
            <a:r>
              <a:rPr lang="en-GB" sz="1400" b="0" dirty="0" err="1">
                <a:solidFill>
                  <a:schemeClr val="tx2"/>
                </a:solidFill>
              </a:rPr>
              <a:t>ID</a:t>
            </a:r>
            <a:r>
              <a:rPr lang="en-GB" sz="1400" b="0" baseline="-25000" dirty="0" err="1">
                <a:solidFill>
                  <a:schemeClr val="tx2"/>
                </a:solidFill>
              </a:rPr>
              <a:t>i</a:t>
            </a:r>
            <a:r>
              <a:rPr lang="en-GB" sz="1400" b="0" baseline="-25000" dirty="0">
                <a:solidFill>
                  <a:schemeClr val="tx2"/>
                </a:solidFill>
              </a:rPr>
              <a:t>(x=0)</a:t>
            </a:r>
            <a:r>
              <a:rPr lang="en-GB" sz="1400" b="0" dirty="0">
                <a:solidFill>
                  <a:schemeClr val="tx2"/>
                </a:solidFill>
              </a:rPr>
              <a:t> = </a:t>
            </a:r>
            <a:r>
              <a:rPr lang="en-GB" sz="1400" b="0" dirty="0" err="1">
                <a:solidFill>
                  <a:schemeClr val="tx2"/>
                </a:solidFill>
              </a:rPr>
              <a:t>ID</a:t>
            </a:r>
            <a:r>
              <a:rPr lang="en-GB" sz="1400" b="0" baseline="-25000" dirty="0" err="1">
                <a:solidFill>
                  <a:schemeClr val="tx2"/>
                </a:solidFill>
              </a:rPr>
              <a:t>i</a:t>
            </a:r>
            <a:r>
              <a:rPr lang="en-GB" sz="1400" b="0" baseline="-25000" dirty="0">
                <a:solidFill>
                  <a:schemeClr val="tx2"/>
                </a:solidFill>
              </a:rPr>
              <a:t>(x=1)</a:t>
            </a:r>
            <a:r>
              <a:rPr lang="en-GB" sz="1400" b="0" dirty="0">
                <a:solidFill>
                  <a:schemeClr val="tx2"/>
                </a:solidFill>
              </a:rPr>
              <a:t>= </a:t>
            </a:r>
            <a:r>
              <a:rPr lang="en-GB" sz="1400" b="0" dirty="0" err="1">
                <a:solidFill>
                  <a:schemeClr val="tx2"/>
                </a:solidFill>
              </a:rPr>
              <a:t>ID</a:t>
            </a:r>
            <a:r>
              <a:rPr lang="en-GB" sz="1400" b="0" baseline="-25000" dirty="0" err="1">
                <a:solidFill>
                  <a:schemeClr val="tx2"/>
                </a:solidFill>
              </a:rPr>
              <a:t>i</a:t>
            </a:r>
            <a:r>
              <a:rPr lang="en-GB" sz="1400" b="0" baseline="-25000" dirty="0">
                <a:solidFill>
                  <a:schemeClr val="tx2"/>
                </a:solidFill>
              </a:rPr>
              <a:t>(x=132)</a:t>
            </a:r>
            <a:r>
              <a:rPr lang="en-GB" sz="1400" b="0" baseline="30000" dirty="0">
                <a:solidFill>
                  <a:schemeClr val="tx2"/>
                </a:solidFill>
              </a:rPr>
              <a:t> </a:t>
            </a:r>
            <a:r>
              <a:rPr lang="en-GB" sz="1400" b="0" dirty="0" err="1">
                <a:solidFill>
                  <a:schemeClr val="tx2"/>
                </a:solidFill>
              </a:rPr>
              <a:t>etc</a:t>
            </a:r>
            <a:r>
              <a:rPr lang="en-GB" sz="1400" b="0" dirty="0">
                <a:solidFill>
                  <a:schemeClr val="tx2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tx2"/>
                </a:solidFill>
              </a:rPr>
              <a:t>For set of individuals observed at any values x1 and x2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400" b="0" dirty="0" err="1">
                <a:solidFill>
                  <a:schemeClr val="tx2"/>
                </a:solidFill>
              </a:rPr>
              <a:t>Var</a:t>
            </a:r>
            <a:r>
              <a:rPr lang="en-GB" sz="1400" b="0" dirty="0">
                <a:solidFill>
                  <a:schemeClr val="tx2"/>
                </a:solidFill>
              </a:rPr>
              <a:t>(ID</a:t>
            </a:r>
            <a:r>
              <a:rPr lang="en-GB" sz="1400" b="0" baseline="-25000" dirty="0">
                <a:solidFill>
                  <a:schemeClr val="tx2"/>
                </a:solidFill>
              </a:rPr>
              <a:t>(x1)</a:t>
            </a:r>
            <a:r>
              <a:rPr lang="en-GB" sz="1400" b="0" dirty="0">
                <a:solidFill>
                  <a:schemeClr val="tx2"/>
                </a:solidFill>
              </a:rPr>
              <a:t>) = </a:t>
            </a:r>
            <a:r>
              <a:rPr lang="en-GB" sz="1400" b="0" dirty="0" err="1">
                <a:solidFill>
                  <a:schemeClr val="tx2"/>
                </a:solidFill>
              </a:rPr>
              <a:t>Var</a:t>
            </a:r>
            <a:r>
              <a:rPr lang="en-GB" sz="1400" b="0" dirty="0">
                <a:solidFill>
                  <a:schemeClr val="tx2"/>
                </a:solidFill>
              </a:rPr>
              <a:t>(ID</a:t>
            </a:r>
            <a:r>
              <a:rPr lang="en-GB" sz="1400" b="0" baseline="-25000" dirty="0">
                <a:solidFill>
                  <a:schemeClr val="tx2"/>
                </a:solidFill>
              </a:rPr>
              <a:t>(x2)</a:t>
            </a:r>
            <a:r>
              <a:rPr lang="en-GB" sz="1400" b="0" dirty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tx2"/>
                </a:solidFill>
              </a:rPr>
              <a:t>r(ID</a:t>
            </a:r>
            <a:r>
              <a:rPr lang="en-GB" sz="1400" b="0" baseline="-25000" dirty="0">
                <a:solidFill>
                  <a:schemeClr val="tx2"/>
                </a:solidFill>
              </a:rPr>
              <a:t>(x1</a:t>
            </a:r>
            <a:r>
              <a:rPr lang="en-GB" sz="1400" b="0" dirty="0">
                <a:solidFill>
                  <a:schemeClr val="tx2"/>
                </a:solidFill>
              </a:rPr>
              <a:t>,ID</a:t>
            </a:r>
            <a:r>
              <a:rPr lang="en-GB" sz="1400" b="0" baseline="-25000" dirty="0">
                <a:solidFill>
                  <a:schemeClr val="tx2"/>
                </a:solidFill>
              </a:rPr>
              <a:t>(x2</a:t>
            </a:r>
            <a:r>
              <a:rPr lang="en-GB" sz="1400" b="0" dirty="0">
                <a:solidFill>
                  <a:schemeClr val="tx2"/>
                </a:solidFill>
              </a:rPr>
              <a:t>) = +1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20136" y="4214845"/>
            <a:ext cx="3240360" cy="250454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Why does this matter?…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931809" y="6256101"/>
            <a:ext cx="3240360" cy="250454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…you’ll see later</a:t>
            </a:r>
          </a:p>
        </p:txBody>
      </p:sp>
      <p:sp>
        <p:nvSpPr>
          <p:cNvPr id="5" name="Oval 4"/>
          <p:cNvSpPr/>
          <p:nvPr/>
        </p:nvSpPr>
        <p:spPr>
          <a:xfrm>
            <a:off x="4144554" y="3130678"/>
            <a:ext cx="370706" cy="136802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2621981" y="3677448"/>
            <a:ext cx="370706" cy="1368028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652255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75486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x2</a:t>
            </a: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xmlns="" id="{A4F139F1-4ABF-4D99-A5C5-217A75E98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+ 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xmlns="" id="{32D560F1-D628-4958-A840-A3D91FEF2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48" y="55403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chemeClr val="tx2"/>
                </a:solidFill>
                <a:latin typeface="+mj-lt"/>
              </a:rPr>
              <a:t>Our random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76904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A42A17-DCAF-4AA8-9650-B74DB6ED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22324"/>
            <a:ext cx="10187104" cy="1325562"/>
          </a:xfrm>
        </p:spPr>
        <p:txBody>
          <a:bodyPr/>
          <a:lstStyle/>
          <a:p>
            <a:r>
              <a:rPr lang="en-GB" sz="3600" dirty="0"/>
              <a:t>A random slope model (aka random regression)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420938" y="1988840"/>
            <a:ext cx="2459310" cy="215934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378076" y="4996708"/>
            <a:ext cx="2636837" cy="1656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67695" y="4498706"/>
            <a:ext cx="2547218" cy="298446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66155" y="2924944"/>
            <a:ext cx="2414093" cy="14473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 dirty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2466155" y="1988840"/>
            <a:ext cx="2548758" cy="3172123"/>
            <a:chOff x="793" y="2614"/>
            <a:chExt cx="1271" cy="1043"/>
          </a:xfrm>
        </p:grpSpPr>
        <p:sp>
          <p:nvSpPr>
            <p:cNvPr id="10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152901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xmlns="" id="{216FB748-151B-4C54-822F-D3A32D0F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2" y="4725714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xmlns="" id="{49D5175E-07EA-4680-BE2D-E09B918F7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60" y="3429570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xmlns="" id="{3BE95B9D-7A46-4279-AAE3-1C773DF4B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4941738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2460648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18" y="4504288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224" y="5013746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7694" y="3505200"/>
            <a:ext cx="2618655" cy="1079499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3789040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22" name="Oval 21"/>
          <p:cNvSpPr/>
          <p:nvPr/>
        </p:nvSpPr>
        <p:spPr>
          <a:xfrm>
            <a:off x="4144554" y="2204864"/>
            <a:ext cx="370706" cy="310349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621981" y="3677448"/>
            <a:ext cx="370706" cy="136802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652255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75486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x2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274" y="3861618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434" y="2852936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60" y="2781498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752" y="4653706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4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5680" y="4581128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5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18" y="4941168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282" y="5013176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7" name="TextBox 36"/>
          <p:cNvSpPr txBox="1"/>
          <p:nvPr/>
        </p:nvSpPr>
        <p:spPr>
          <a:xfrm>
            <a:off x="5084094" y="3332361"/>
            <a:ext cx="244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0F13B1"/>
                </a:solidFill>
              </a:rPr>
              <a:t>Fixed effect mean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251399" y="3486249"/>
            <a:ext cx="0" cy="766740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718457" y="2132856"/>
            <a:ext cx="45680" cy="1486820"/>
          </a:xfrm>
          <a:prstGeom prst="straightConnector1">
            <a:avLst/>
          </a:prstGeom>
          <a:ln>
            <a:solidFill>
              <a:schemeClr val="tx2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946280" y="4297116"/>
            <a:ext cx="511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/>
              <a:t>Individuals differ in intercept and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/>
              <a:t>Individual’s deviation from the fixed effect mean is no longer constant with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/>
              <a:t>It is no longer necessarily true that </a:t>
            </a:r>
            <a:r>
              <a:rPr lang="en-GB" sz="1400" b="0" dirty="0" err="1">
                <a:solidFill>
                  <a:schemeClr val="tx2"/>
                </a:solidFill>
              </a:rPr>
              <a:t>Var</a:t>
            </a:r>
            <a:r>
              <a:rPr lang="en-GB" sz="1400" b="0" dirty="0">
                <a:solidFill>
                  <a:schemeClr val="tx2"/>
                </a:solidFill>
              </a:rPr>
              <a:t>(ID</a:t>
            </a:r>
            <a:r>
              <a:rPr lang="en-GB" sz="1400" b="0" baseline="-25000" dirty="0">
                <a:solidFill>
                  <a:schemeClr val="tx2"/>
                </a:solidFill>
              </a:rPr>
              <a:t>(x1)</a:t>
            </a:r>
            <a:r>
              <a:rPr lang="en-GB" sz="1400" b="0" dirty="0">
                <a:solidFill>
                  <a:schemeClr val="tx2"/>
                </a:solidFill>
              </a:rPr>
              <a:t>) = </a:t>
            </a:r>
            <a:r>
              <a:rPr lang="en-GB" sz="1400" b="0" dirty="0" err="1">
                <a:solidFill>
                  <a:schemeClr val="tx2"/>
                </a:solidFill>
              </a:rPr>
              <a:t>Var</a:t>
            </a:r>
            <a:r>
              <a:rPr lang="en-GB" sz="1400" b="0" dirty="0">
                <a:solidFill>
                  <a:schemeClr val="tx2"/>
                </a:solidFill>
              </a:rPr>
              <a:t>(ID</a:t>
            </a:r>
            <a:r>
              <a:rPr lang="en-GB" sz="1400" b="0" baseline="-25000" dirty="0">
                <a:solidFill>
                  <a:schemeClr val="tx2"/>
                </a:solidFill>
              </a:rPr>
              <a:t>(x2)</a:t>
            </a:r>
            <a:r>
              <a:rPr lang="en-GB" sz="1400" b="0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17399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A42A17-DCAF-4AA8-9650-B74DB6ED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 random slope model (aka random regression)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439988" y="1979315"/>
            <a:ext cx="2459310" cy="215934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66155" y="2608387"/>
            <a:ext cx="2574925" cy="1865494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68661" y="3095272"/>
            <a:ext cx="2619227" cy="1557864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66155" y="2924944"/>
            <a:ext cx="2414093" cy="14473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173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 dirty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2466155" y="1988840"/>
            <a:ext cx="2548758" cy="3172123"/>
            <a:chOff x="793" y="2614"/>
            <a:chExt cx="1271" cy="1043"/>
          </a:xfrm>
        </p:grpSpPr>
        <p:sp>
          <p:nvSpPr>
            <p:cNvPr id="10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4152901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xmlns="" id="{216FB748-151B-4C54-822F-D3A32D0F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3213546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xmlns="" id="{49D5175E-07EA-4680-BE2D-E09B918F7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70" y="3212976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5" name="Oval 12">
            <a:extLst>
              <a:ext uri="{FF2B5EF4-FFF2-40B4-BE49-F238E27FC236}">
                <a16:creationId xmlns:a16="http://schemas.microsoft.com/office/drawing/2014/main" xmlns="" id="{3BE95B9D-7A46-4279-AAE3-1C773DF4B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944" y="3844886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00" y="2460648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418" y="4504288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809" y="4394318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0938" y="3515193"/>
            <a:ext cx="2593975" cy="195084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202" y="3789040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24" name="TextBox 23"/>
          <p:cNvSpPr txBox="1"/>
          <p:nvPr/>
        </p:nvSpPr>
        <p:spPr>
          <a:xfrm>
            <a:off x="2652255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75486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x2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274" y="3861618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xmlns="" id="{02276B63-10A6-40B3-918A-9E53BAE8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434" y="2852936"/>
            <a:ext cx="71438" cy="714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xmlns="" id="{8808B830-7DD9-449C-90D4-93E4ADBD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760" y="2781498"/>
            <a:ext cx="71438" cy="714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62" y="4077642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4" name="Oval 14">
            <a:extLst>
              <a:ext uri="{FF2B5EF4-FFF2-40B4-BE49-F238E27FC236}">
                <a16:creationId xmlns:a16="http://schemas.microsoft.com/office/drawing/2014/main" xmlns="" id="{EF68BA4E-3593-4934-8554-AAF7B4156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821" y="3541297"/>
            <a:ext cx="71438" cy="714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5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689" y="2673071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6" name="Oval 15">
            <a:extLst>
              <a:ext uri="{FF2B5EF4-FFF2-40B4-BE49-F238E27FC236}">
                <a16:creationId xmlns:a16="http://schemas.microsoft.com/office/drawing/2014/main" xmlns="" id="{2F608A86-AC78-4BB7-9F2C-805AF78A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129" y="3348682"/>
            <a:ext cx="71438" cy="71438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b="0"/>
          </a:p>
        </p:txBody>
      </p:sp>
      <p:sp>
        <p:nvSpPr>
          <p:cNvPr id="37" name="TextBox 36"/>
          <p:cNvSpPr txBox="1"/>
          <p:nvPr/>
        </p:nvSpPr>
        <p:spPr>
          <a:xfrm>
            <a:off x="5084094" y="3332361"/>
            <a:ext cx="244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0F13B1"/>
                </a:solidFill>
              </a:rPr>
              <a:t>Fixed effect mean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46280" y="4297116"/>
            <a:ext cx="51182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Individuals differ in intercept and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Individual’s deviation from the fixed effect mean is no longer constant with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It is no longer necessarily true that </a:t>
            </a:r>
            <a:r>
              <a:rPr lang="en-GB" sz="1400" b="0" dirty="0" err="1">
                <a:solidFill>
                  <a:schemeClr val="bg1">
                    <a:lumMod val="50000"/>
                  </a:schemeClr>
                </a:solidFill>
              </a:rPr>
              <a:t>Var</a:t>
            </a: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(ID</a:t>
            </a:r>
            <a:r>
              <a:rPr lang="en-GB" sz="1400" b="0" baseline="-25000" dirty="0">
                <a:solidFill>
                  <a:schemeClr val="bg1">
                    <a:lumMod val="50000"/>
                  </a:schemeClr>
                </a:solidFill>
              </a:rPr>
              <a:t>(x1)</a:t>
            </a: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) = </a:t>
            </a:r>
            <a:r>
              <a:rPr lang="en-GB" sz="1400" b="0" dirty="0" err="1">
                <a:solidFill>
                  <a:schemeClr val="bg1">
                    <a:lumMod val="50000"/>
                  </a:schemeClr>
                </a:solidFill>
              </a:rPr>
              <a:t>Var</a:t>
            </a: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(ID</a:t>
            </a:r>
            <a:r>
              <a:rPr lang="en-GB" sz="1400" b="0" baseline="-25000" dirty="0">
                <a:solidFill>
                  <a:schemeClr val="bg1">
                    <a:lumMod val="50000"/>
                  </a:schemeClr>
                </a:solidFill>
              </a:rPr>
              <a:t>(x2)</a:t>
            </a:r>
            <a:r>
              <a:rPr lang="en-GB" sz="1400" b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/>
              <a:t>It is no longer necessarily true that </a:t>
            </a:r>
            <a:r>
              <a:rPr lang="en-GB" sz="1400" b="0" dirty="0">
                <a:solidFill>
                  <a:schemeClr val="tx2"/>
                </a:solidFill>
              </a:rPr>
              <a:t>r(ID</a:t>
            </a:r>
            <a:r>
              <a:rPr lang="en-GB" sz="1400" b="0" baseline="-25000" dirty="0">
                <a:solidFill>
                  <a:schemeClr val="tx2"/>
                </a:solidFill>
              </a:rPr>
              <a:t>(x1</a:t>
            </a:r>
            <a:r>
              <a:rPr lang="en-GB" sz="1400" b="0" dirty="0">
                <a:solidFill>
                  <a:schemeClr val="tx2"/>
                </a:solidFill>
              </a:rPr>
              <a:t>,ID</a:t>
            </a:r>
            <a:r>
              <a:rPr lang="en-GB" sz="1400" b="0" baseline="-25000" dirty="0">
                <a:solidFill>
                  <a:schemeClr val="tx2"/>
                </a:solidFill>
              </a:rPr>
              <a:t>(x2</a:t>
            </a:r>
            <a:r>
              <a:rPr lang="en-GB" sz="1400" b="0" dirty="0">
                <a:solidFill>
                  <a:schemeClr val="tx2"/>
                </a:solidFill>
              </a:rPr>
              <a:t>) = 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2618887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485157" y="1988840"/>
            <a:ext cx="2459310" cy="215934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442295" y="4996708"/>
            <a:ext cx="2636837" cy="1656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31914" y="4498706"/>
            <a:ext cx="2547218" cy="298446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30374" y="2924944"/>
            <a:ext cx="2414093" cy="14473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 dirty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1530374" y="1988840"/>
            <a:ext cx="2548758" cy="3172123"/>
            <a:chOff x="793" y="2614"/>
            <a:chExt cx="1271" cy="1043"/>
          </a:xfrm>
        </p:grpSpPr>
        <p:sp>
          <p:nvSpPr>
            <p:cNvPr id="10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1913" y="3505200"/>
            <a:ext cx="2618655" cy="1079499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233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6474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9705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8313" y="3332361"/>
            <a:ext cx="244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0F13B1"/>
                </a:solidFill>
              </a:rPr>
              <a:t>Fixed effect mean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40516"/>
              </p:ext>
            </p:extLst>
          </p:nvPr>
        </p:nvGraphicFramePr>
        <p:xfrm>
          <a:off x="6240016" y="1825803"/>
          <a:ext cx="5230116" cy="127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3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33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33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X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Slope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Cognitive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Any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Any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Plasticity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0" name="Text Box 2">
            <a:extLst>
              <a:ext uri="{FF2B5EF4-FFF2-40B4-BE49-F238E27FC236}">
                <a16:creationId xmlns:a16="http://schemas.microsoft.com/office/drawing/2014/main" xmlns="" id="{97EFB32A-A646-46DC-BC37-68A280EC3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848" y="4076867"/>
            <a:ext cx="63537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cs typeface="Arial" panose="020B0604020202020204" pitchFamily="34" charset="0"/>
              </a:rPr>
              <a:t>ix</a:t>
            </a:r>
            <a:r>
              <a:rPr lang="en-GB" altLang="en-US" sz="2600" b="0" baseline="-25000" dirty="0"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= b x + c + </a:t>
            </a:r>
            <a:r>
              <a:rPr lang="en-GB" altLang="en-US" sz="2600" dirty="0" err="1">
                <a:solidFill>
                  <a:srgbClr val="FF3300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aseline="-25000" dirty="0" err="1">
                <a:solidFill>
                  <a:srgbClr val="FF3300"/>
                </a:solidFill>
                <a:cs typeface="Arial" panose="020B0604020202020204" pitchFamily="34" charset="0"/>
              </a:rPr>
              <a:t>int</a:t>
            </a:r>
            <a:r>
              <a:rPr lang="en-GB" altLang="en-US" sz="2600" baseline="-25000" dirty="0">
                <a:solidFill>
                  <a:srgbClr val="FF3300"/>
                </a:solidFill>
                <a:cs typeface="Arial" panose="020B0604020202020204" pitchFamily="34" charset="0"/>
              </a:rPr>
              <a:t>(</a:t>
            </a:r>
            <a:r>
              <a:rPr lang="en-GB" altLang="en-US" sz="2600" b="0" i="1" baseline="-25000" dirty="0" err="1">
                <a:solidFill>
                  <a:srgbClr val="FF3300"/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i="1" baseline="-25000" dirty="0">
                <a:solidFill>
                  <a:srgbClr val="FF3300"/>
                </a:solidFill>
                <a:cs typeface="Arial" panose="020B0604020202020204" pitchFamily="34" charset="0"/>
              </a:rPr>
              <a:t>)</a:t>
            </a:r>
            <a:r>
              <a:rPr lang="en-GB" altLang="en-US" sz="2600" b="0" i="1" dirty="0">
                <a:solidFill>
                  <a:srgbClr val="FF3300"/>
                </a:solidFill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+</a:t>
            </a:r>
            <a:r>
              <a:rPr lang="en-GB" altLang="en-US" sz="2600" b="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GB" altLang="en-US" sz="2600" b="0" dirty="0" err="1">
                <a:solidFill>
                  <a:srgbClr val="0070C0"/>
                </a:solidFill>
                <a:cs typeface="Arial" panose="020B0604020202020204" pitchFamily="34" charset="0"/>
              </a:rPr>
              <a:t>x·</a:t>
            </a:r>
            <a:r>
              <a:rPr lang="en-GB" altLang="en-US" sz="2600" dirty="0" err="1">
                <a:solidFill>
                  <a:srgbClr val="0070C0"/>
                </a:solidFill>
                <a:cs typeface="Arial" panose="020B0604020202020204" pitchFamily="34" charset="0"/>
              </a:rPr>
              <a:t>ID</a:t>
            </a:r>
            <a:r>
              <a:rPr lang="en-GB" altLang="en-US" sz="2600" baseline="-25000" dirty="0" err="1">
                <a:solidFill>
                  <a:srgbClr val="0070C0"/>
                </a:solidFill>
                <a:cs typeface="Arial" panose="020B0604020202020204" pitchFamily="34" charset="0"/>
              </a:rPr>
              <a:t>slp</a:t>
            </a:r>
            <a:r>
              <a:rPr lang="en-GB" altLang="en-US" sz="2600" b="0" baseline="-25000" dirty="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GB" altLang="en-US" sz="2600" b="0" baseline="-25000" dirty="0" err="1">
                <a:solidFill>
                  <a:srgbClr val="0070C0"/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en-GB" altLang="en-US" sz="2600" dirty="0"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cs typeface="Arial" panose="020B0604020202020204" pitchFamily="34" charset="0"/>
              </a:rPr>
              <a:t>+ </a:t>
            </a:r>
            <a:r>
              <a:rPr lang="en-GB" altLang="en-US" sz="2600" b="0" dirty="0"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>
                <a:cs typeface="Arial" panose="020B0604020202020204" pitchFamily="34" charset="0"/>
                <a:sym typeface="Symbol" panose="05050102010706020507" pitchFamily="18" charset="2"/>
              </a:rPr>
              <a:t>ix</a:t>
            </a:r>
            <a:r>
              <a:rPr lang="en-GB" altLang="en-US" sz="2600" b="0" dirty="0"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xmlns="" id="{12A4B44D-D6B6-4126-A045-A257DEA9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04664"/>
            <a:ext cx="10972800" cy="1143000"/>
          </a:xfrm>
        </p:spPr>
        <p:txBody>
          <a:bodyPr/>
          <a:lstStyle/>
          <a:p>
            <a:r>
              <a:rPr lang="en-GB" dirty="0"/>
              <a:t>Why do we want to use these?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680176" y="4498706"/>
            <a:ext cx="2448272" cy="709252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2438342" y="5796553"/>
            <a:ext cx="9346290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0" dirty="0"/>
              <a:t>Two random effects associated with identity a </a:t>
            </a:r>
            <a:r>
              <a:rPr lang="en-GB" sz="1600" b="0" dirty="0">
                <a:solidFill>
                  <a:srgbClr val="FF0000"/>
                </a:solidFill>
              </a:rPr>
              <a:t>random intercept</a:t>
            </a:r>
            <a:r>
              <a:rPr lang="en-GB" sz="1600" b="0" dirty="0"/>
              <a:t>, and a </a:t>
            </a:r>
            <a:r>
              <a:rPr lang="en-GB" sz="1600" b="0" dirty="0">
                <a:solidFill>
                  <a:srgbClr val="0070C0"/>
                </a:solidFill>
              </a:rPr>
              <a:t>random slope</a:t>
            </a:r>
          </a:p>
          <a:p>
            <a:r>
              <a:rPr lang="en-GB" sz="1600" b="0" dirty="0"/>
              <a:t>Individual deviation from fixed effect mean is not constant, but a first order (linear) regression of x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8616280" y="5207958"/>
            <a:ext cx="432048" cy="59730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68008" y="1572468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/>
              <a:t>Can sometimes think of slopes as latent ‘traits’</a:t>
            </a:r>
          </a:p>
        </p:txBody>
      </p:sp>
    </p:spTree>
    <p:extLst>
      <p:ext uri="{BB962C8B-B14F-4D97-AF65-F5344CB8AC3E}">
        <p14:creationId xmlns:p14="http://schemas.microsoft.com/office/powerpoint/2010/main" val="209600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9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25188BF4-9338-4FAA-8820-6B470B35A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4574" y="476672"/>
            <a:ext cx="8229600" cy="1143000"/>
          </a:xfrm>
        </p:spPr>
        <p:txBody>
          <a:bodyPr/>
          <a:lstStyle/>
          <a:p>
            <a:pPr algn="l" eaLnBrk="1" hangingPunct="1"/>
            <a:r>
              <a:rPr lang="en-GB" altLang="en-US" dirty="0">
                <a:solidFill>
                  <a:srgbClr val="0070C0"/>
                </a:solidFill>
              </a:rPr>
              <a:t>This afternoon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CD979169-C23D-42D2-BCAE-32402FBBE0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4574" y="1844824"/>
            <a:ext cx="9676258" cy="4524375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800" b="1" dirty="0"/>
              <a:t>Us talking for a bit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Univariate mixed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Partitioning variance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FAQ – superficial tour of some practical issues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Random regression or random slope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Interrupt if you have a question!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800" b="1" dirty="0">
                <a:solidFill>
                  <a:schemeClr val="accent2"/>
                </a:solidFill>
              </a:rPr>
              <a:t>You trying some univariate mixed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accent2"/>
                </a:solidFill>
              </a:rPr>
              <a:t>Using LME4 package in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accent2"/>
                </a:solidFill>
              </a:rPr>
              <a:t>Fits mixed models in a frequentist (REML) way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accent2"/>
                </a:solidFill>
              </a:rPr>
              <a:t>We will guide you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accent2"/>
                </a:solidFill>
              </a:rPr>
              <a:t>We made a tutorial you can revisit later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endParaRPr lang="en-US" altLang="en-US" sz="2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p:pic>
        <p:nvPicPr>
          <p:cNvPr id="58370" name="Picture 2" descr="Image result for coffee">
            <a:extLst>
              <a:ext uri="{FF2B5EF4-FFF2-40B4-BE49-F238E27FC236}">
                <a16:creationId xmlns:a16="http://schemas.microsoft.com/office/drawing/2014/main" xmlns="" id="{65D77629-85AB-4084-957A-F83256B3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74" y="2636912"/>
            <a:ext cx="2286795" cy="16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36161" y="4272496"/>
            <a:ext cx="2502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We can take breaks.. I hope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485157" y="1988840"/>
            <a:ext cx="2459310" cy="2159348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442295" y="4996708"/>
            <a:ext cx="2636837" cy="16568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31914" y="4498706"/>
            <a:ext cx="2547218" cy="298446"/>
          </a:xfrm>
          <a:prstGeom prst="line">
            <a:avLst/>
          </a:prstGeom>
          <a:ln>
            <a:solidFill>
              <a:srgbClr val="FF33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30374" y="2924944"/>
            <a:ext cx="2414093" cy="14473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4A1CF21B-3CF3-4EDC-8D45-936490D24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392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 dirty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5E208B00-FA15-4108-8533-A8F78DF25ECF}"/>
              </a:ext>
            </a:extLst>
          </p:cNvPr>
          <p:cNvGrpSpPr>
            <a:grpSpLocks/>
          </p:cNvGrpSpPr>
          <p:nvPr/>
        </p:nvGrpSpPr>
        <p:grpSpPr bwMode="auto">
          <a:xfrm>
            <a:off x="1530374" y="1988840"/>
            <a:ext cx="2548758" cy="3172123"/>
            <a:chOff x="793" y="2614"/>
            <a:chExt cx="1271" cy="1043"/>
          </a:xfrm>
        </p:grpSpPr>
        <p:sp>
          <p:nvSpPr>
            <p:cNvPr id="10" name="Line 6">
              <a:extLst>
                <a:ext uri="{FF2B5EF4-FFF2-40B4-BE49-F238E27FC236}">
                  <a16:creationId xmlns:a16="http://schemas.microsoft.com/office/drawing/2014/main" xmlns="" id="{41C84FD8-181B-4B2F-8BCA-DCE0E87C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xmlns="" id="{9724A3CC-990C-4E41-8E95-F911ECC9C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Line 16">
            <a:extLst>
              <a:ext uri="{FF2B5EF4-FFF2-40B4-BE49-F238E27FC236}">
                <a16:creationId xmlns:a16="http://schemas.microsoft.com/office/drawing/2014/main" xmlns="" id="{1BBC5346-C03F-4723-A7AD-0BC997CDB3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1913" y="3505200"/>
            <a:ext cx="2618655" cy="1079499"/>
          </a:xfrm>
          <a:prstGeom prst="line">
            <a:avLst/>
          </a:prstGeom>
          <a:noFill/>
          <a:ln w="28575">
            <a:solidFill>
              <a:srgbClr val="0F13B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xmlns="" id="{B26FA5AB-F246-46C6-B6EA-03BCAD7A7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233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6474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39705" y="5207958"/>
            <a:ext cx="37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/>
              <a:t>x2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48313" y="3332361"/>
            <a:ext cx="244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0F13B1"/>
                </a:solidFill>
              </a:rPr>
              <a:t>Fixed effect mean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59361"/>
              </p:ext>
            </p:extLst>
          </p:nvPr>
        </p:nvGraphicFramePr>
        <p:xfrm>
          <a:off x="6240016" y="1825803"/>
          <a:ext cx="5230116" cy="127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3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33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33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X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Slope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Cognitive trait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FF0000"/>
                          </a:solidFill>
                        </a:rPr>
                        <a:t>Experience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FF0000"/>
                          </a:solidFill>
                        </a:rPr>
                        <a:t>Learning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808">
                <a:tc>
                  <a:txBody>
                    <a:bodyPr/>
                    <a:lstStyle/>
                    <a:p>
                      <a:r>
                        <a:rPr lang="en-GB" sz="1400" dirty="0"/>
                        <a:t>Any trait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Any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Plasticity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1" name="Title 1">
            <a:extLst>
              <a:ext uri="{FF2B5EF4-FFF2-40B4-BE49-F238E27FC236}">
                <a16:creationId xmlns:a16="http://schemas.microsoft.com/office/drawing/2014/main" xmlns="" id="{12A4B44D-D6B6-4126-A045-A257DEA9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04664"/>
            <a:ext cx="10972800" cy="1143000"/>
          </a:xfrm>
        </p:spPr>
        <p:txBody>
          <a:bodyPr/>
          <a:lstStyle/>
          <a:p>
            <a:r>
              <a:rPr lang="en-GB" dirty="0"/>
              <a:t>Why do we want to use these?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68008" y="1572468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/>
              <a:t>Can sometimes think of slopes as latent ‘traits’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88088" y="5157922"/>
            <a:ext cx="3314178" cy="865188"/>
            <a:chOff x="6598246" y="4437856"/>
            <a:chExt cx="3314178" cy="865188"/>
          </a:xfrm>
        </p:grpSpPr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xmlns="" id="{F013DF02-E92D-40A9-99D7-3CF98B1D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080" y="4516713"/>
              <a:ext cx="3096344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altLang="en-US" sz="1400" b="0" dirty="0"/>
                <a:t>V</a:t>
              </a:r>
              <a:r>
                <a:rPr lang="en-GB" altLang="en-US" sz="1400" b="0" baseline="-25000" dirty="0"/>
                <a:t>ID(</a:t>
              </a:r>
              <a:r>
                <a:rPr lang="en-GB" altLang="en-US" sz="1400" b="0" baseline="-25000" dirty="0" err="1"/>
                <a:t>int</a:t>
              </a:r>
              <a:r>
                <a:rPr lang="en-GB" altLang="en-US" sz="1400" b="0" baseline="-25000" dirty="0"/>
                <a:t>)</a:t>
              </a:r>
              <a:r>
                <a:rPr lang="en-GB" altLang="en-US" sz="1400" b="0" dirty="0"/>
                <a:t>             </a:t>
              </a:r>
              <a:r>
                <a:rPr lang="en-GB" altLang="en-US" sz="1400" b="0" dirty="0">
                  <a:solidFill>
                    <a:schemeClr val="bg1">
                      <a:lumMod val="75000"/>
                    </a:schemeClr>
                  </a:solidFill>
                </a:rPr>
                <a:t>COV</a:t>
              </a:r>
              <a:r>
                <a:rPr lang="en-GB" altLang="en-US" sz="1400" b="0" baseline="-25000" dirty="0">
                  <a:solidFill>
                    <a:schemeClr val="bg1">
                      <a:lumMod val="75000"/>
                    </a:schemeClr>
                  </a:solidFill>
                </a:rPr>
                <a:t>ID(</a:t>
              </a:r>
              <a:r>
                <a:rPr lang="en-GB" altLang="en-US" sz="1400" b="0" baseline="-25000" dirty="0" err="1">
                  <a:solidFill>
                    <a:schemeClr val="bg1">
                      <a:lumMod val="75000"/>
                    </a:schemeClr>
                  </a:solidFill>
                </a:rPr>
                <a:t>int.slp</a:t>
              </a:r>
              <a:r>
                <a:rPr lang="en-GB" altLang="en-US" sz="1400" b="0" baseline="-25000" dirty="0">
                  <a:solidFill>
                    <a:schemeClr val="bg1">
                      <a:lumMod val="75000"/>
                    </a:schemeClr>
                  </a:solidFill>
                </a:rPr>
                <a:t>)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GB" altLang="en-US" sz="1400" b="0" dirty="0"/>
                <a:t>COV</a:t>
              </a:r>
              <a:r>
                <a:rPr lang="en-GB" altLang="en-US" sz="1400" b="0" baseline="-25000" dirty="0"/>
                <a:t>ID(</a:t>
              </a:r>
              <a:r>
                <a:rPr lang="en-GB" altLang="en-US" sz="1400" b="0" baseline="-25000" dirty="0" err="1"/>
                <a:t>int.slp</a:t>
              </a:r>
              <a:r>
                <a:rPr lang="en-GB" altLang="en-US" sz="1400" baseline="-25000" dirty="0">
                  <a:solidFill>
                    <a:srgbClr val="FF0000"/>
                  </a:solidFill>
                </a:rPr>
                <a:t>)       </a:t>
              </a:r>
              <a:r>
                <a:rPr lang="en-GB" altLang="en-US" sz="1400" dirty="0">
                  <a:solidFill>
                    <a:srgbClr val="FF0000"/>
                  </a:solidFill>
                </a:rPr>
                <a:t>V</a:t>
              </a:r>
              <a:r>
                <a:rPr lang="en-GB" altLang="en-US" sz="1400" baseline="-25000" dirty="0">
                  <a:solidFill>
                    <a:srgbClr val="FF0000"/>
                  </a:solidFill>
                </a:rPr>
                <a:t>ID(</a:t>
              </a:r>
              <a:r>
                <a:rPr lang="en-GB" altLang="en-US" sz="1400" baseline="-25000" dirty="0" err="1">
                  <a:solidFill>
                    <a:srgbClr val="FF0000"/>
                  </a:solidFill>
                </a:rPr>
                <a:t>slp</a:t>
              </a:r>
              <a:r>
                <a:rPr lang="en-GB" altLang="en-US" sz="1400" baseline="-25000" dirty="0">
                  <a:solidFill>
                    <a:srgbClr val="FF0000"/>
                  </a:solidFill>
                </a:rPr>
                <a:t>)</a:t>
              </a:r>
              <a:r>
                <a:rPr lang="en-GB" altLang="en-US" baseline="-25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3" name="AutoShape 35">
              <a:extLst>
                <a:ext uri="{FF2B5EF4-FFF2-40B4-BE49-F238E27FC236}">
                  <a16:creationId xmlns:a16="http://schemas.microsoft.com/office/drawing/2014/main" xmlns="" id="{B207E7DB-7C28-44E2-A3AC-FED4BB366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8246" y="4437856"/>
              <a:ext cx="2548757" cy="865188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40016" y="451240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Do individuals vary in rate of learning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7564" y="6166292"/>
            <a:ext cx="5112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1" dirty="0">
                <a:solidFill>
                  <a:srgbClr val="FF0000"/>
                </a:solidFill>
              </a:rPr>
              <a:t>But be careful… there are 3 random effect (co)variances now</a:t>
            </a:r>
          </a:p>
        </p:txBody>
      </p:sp>
    </p:spTree>
    <p:extLst>
      <p:ext uri="{BB962C8B-B14F-4D97-AF65-F5344CB8AC3E}">
        <p14:creationId xmlns:p14="http://schemas.microsoft.com/office/powerpoint/2010/main" val="24184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628800"/>
            <a:ext cx="6179339" cy="36274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800" y="278092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try some models</a:t>
            </a:r>
          </a:p>
        </p:txBody>
      </p:sp>
    </p:spTree>
    <p:extLst>
      <p:ext uri="{BB962C8B-B14F-4D97-AF65-F5344CB8AC3E}">
        <p14:creationId xmlns:p14="http://schemas.microsoft.com/office/powerpoint/2010/main" val="3326564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xmlns="" id="{3F08315E-64D0-488E-B177-D6BBDC05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</a:rPr>
              <a:t>i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C7D6EBEC-8AA1-4928-9ED2-A390C9862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0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6148" name="Text Box 7">
            <a:extLst>
              <a:ext uri="{FF2B5EF4-FFF2-40B4-BE49-F238E27FC236}">
                <a16:creationId xmlns:a16="http://schemas.microsoft.com/office/drawing/2014/main" xmlns="" id="{9D5566FC-2EDC-4EF2-BDE9-3BDA6FFC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6149" name="Group 9">
            <a:extLst>
              <a:ext uri="{FF2B5EF4-FFF2-40B4-BE49-F238E27FC236}">
                <a16:creationId xmlns:a16="http://schemas.microsoft.com/office/drawing/2014/main" xmlns="" id="{149A43B2-263F-4D8C-B739-A9B678E13548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6173" name="Line 10">
              <a:extLst>
                <a:ext uri="{FF2B5EF4-FFF2-40B4-BE49-F238E27FC236}">
                  <a16:creationId xmlns:a16="http://schemas.microsoft.com/office/drawing/2014/main" xmlns="" id="{19CCAD85-7FFB-4492-A828-CFDE14B31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74" name="Line 11">
              <a:extLst>
                <a:ext uri="{FF2B5EF4-FFF2-40B4-BE49-F238E27FC236}">
                  <a16:creationId xmlns:a16="http://schemas.microsoft.com/office/drawing/2014/main" xmlns="" id="{DC405CD5-3F09-45A8-8E39-F4CD8EC8D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50" name="Group 33">
            <a:extLst>
              <a:ext uri="{FF2B5EF4-FFF2-40B4-BE49-F238E27FC236}">
                <a16:creationId xmlns:a16="http://schemas.microsoft.com/office/drawing/2014/main" xmlns="" id="{11A2F2A6-762C-4874-BC11-43DDCFF29EA6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6166" name="Oval 12">
              <a:extLst>
                <a:ext uri="{FF2B5EF4-FFF2-40B4-BE49-F238E27FC236}">
                  <a16:creationId xmlns:a16="http://schemas.microsoft.com/office/drawing/2014/main" xmlns="" id="{C51E6593-0ED7-4EC5-B653-174BA1BED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67" name="Oval 13">
              <a:extLst>
                <a:ext uri="{FF2B5EF4-FFF2-40B4-BE49-F238E27FC236}">
                  <a16:creationId xmlns:a16="http://schemas.microsoft.com/office/drawing/2014/main" xmlns="" id="{362C463E-F3F3-4975-A93A-7438469AB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68" name="Oval 14">
              <a:extLst>
                <a:ext uri="{FF2B5EF4-FFF2-40B4-BE49-F238E27FC236}">
                  <a16:creationId xmlns:a16="http://schemas.microsoft.com/office/drawing/2014/main" xmlns="" id="{A2E2DF5A-1A8B-4C9A-BED4-9D94F503F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69" name="Oval 15">
              <a:extLst>
                <a:ext uri="{FF2B5EF4-FFF2-40B4-BE49-F238E27FC236}">
                  <a16:creationId xmlns:a16="http://schemas.microsoft.com/office/drawing/2014/main" xmlns="" id="{B864EED5-C770-4074-8199-FCB46C44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70" name="Oval 16">
              <a:extLst>
                <a:ext uri="{FF2B5EF4-FFF2-40B4-BE49-F238E27FC236}">
                  <a16:creationId xmlns:a16="http://schemas.microsoft.com/office/drawing/2014/main" xmlns="" id="{188BA644-AC9A-4E4D-B274-0577A5262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71" name="Oval 17">
              <a:extLst>
                <a:ext uri="{FF2B5EF4-FFF2-40B4-BE49-F238E27FC236}">
                  <a16:creationId xmlns:a16="http://schemas.microsoft.com/office/drawing/2014/main" xmlns="" id="{9DD64F0C-F40E-485E-A39B-4258E218C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6172" name="Oval 18">
              <a:extLst>
                <a:ext uri="{FF2B5EF4-FFF2-40B4-BE49-F238E27FC236}">
                  <a16:creationId xmlns:a16="http://schemas.microsoft.com/office/drawing/2014/main" xmlns="" id="{5E923DB7-ECA2-4BB3-B23A-3FB96B44A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6151" name="Line 19">
            <a:extLst>
              <a:ext uri="{FF2B5EF4-FFF2-40B4-BE49-F238E27FC236}">
                <a16:creationId xmlns:a16="http://schemas.microsoft.com/office/drawing/2014/main" xmlns="" id="{DA1D4869-6505-4EE3-8E5C-F3C94A823B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52" name="Text Box 20">
            <a:extLst>
              <a:ext uri="{FF2B5EF4-FFF2-40B4-BE49-F238E27FC236}">
                <a16:creationId xmlns:a16="http://schemas.microsoft.com/office/drawing/2014/main" xmlns="" id="{3AB5B563-B81F-42FC-BB95-F0C9C4703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6153" name="Rectangle 21">
            <a:extLst>
              <a:ext uri="{FF2B5EF4-FFF2-40B4-BE49-F238E27FC236}">
                <a16:creationId xmlns:a16="http://schemas.microsoft.com/office/drawing/2014/main" xmlns="" id="{BEEC9193-B91F-4498-A4C5-DD94F8767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6154" name="Text Box 29">
            <a:extLst>
              <a:ext uri="{FF2B5EF4-FFF2-40B4-BE49-F238E27FC236}">
                <a16:creationId xmlns:a16="http://schemas.microsoft.com/office/drawing/2014/main" xmlns="" id="{E44CA0B1-67C0-46D2-A721-302E4F57E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284538"/>
            <a:ext cx="136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0">
                <a:solidFill>
                  <a:schemeClr val="accent2"/>
                </a:solidFill>
                <a:latin typeface="Comic Sans MS" panose="030F0702030302020204" pitchFamily="66" charset="0"/>
              </a:rPr>
              <a:t>        slope = b</a:t>
            </a:r>
          </a:p>
        </p:txBody>
      </p:sp>
      <p:grpSp>
        <p:nvGrpSpPr>
          <p:cNvPr id="6155" name="Group 34">
            <a:extLst>
              <a:ext uri="{FF2B5EF4-FFF2-40B4-BE49-F238E27FC236}">
                <a16:creationId xmlns:a16="http://schemas.microsoft.com/office/drawing/2014/main" xmlns="" id="{2049D20A-457D-4498-8DB5-ABC52AFD21E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70264"/>
            <a:ext cx="2300288" cy="1360487"/>
            <a:chOff x="720" y="2123"/>
            <a:chExt cx="1449" cy="857"/>
          </a:xfrm>
        </p:grpSpPr>
        <p:sp>
          <p:nvSpPr>
            <p:cNvPr id="6157" name="Line 22">
              <a:extLst>
                <a:ext uri="{FF2B5EF4-FFF2-40B4-BE49-F238E27FC236}">
                  <a16:creationId xmlns:a16="http://schemas.microsoft.com/office/drawing/2014/main" xmlns="" id="{6B76091B-FBA1-47F6-A6D6-49122ED06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2662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8" name="Line 23">
              <a:extLst>
                <a:ext uri="{FF2B5EF4-FFF2-40B4-BE49-F238E27FC236}">
                  <a16:creationId xmlns:a16="http://schemas.microsoft.com/office/drawing/2014/main" xmlns="" id="{B923E07D-1E43-450D-A3EF-73F1E227C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2619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9" name="Line 24">
              <a:extLst>
                <a:ext uri="{FF2B5EF4-FFF2-40B4-BE49-F238E27FC236}">
                  <a16:creationId xmlns:a16="http://schemas.microsoft.com/office/drawing/2014/main" xmlns="" id="{B3818538-EF8E-42D0-8FF3-621119044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429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60" name="Line 25">
              <a:extLst>
                <a:ext uri="{FF2B5EF4-FFF2-40B4-BE49-F238E27FC236}">
                  <a16:creationId xmlns:a16="http://schemas.microsoft.com/office/drawing/2014/main" xmlns="" id="{7E537928-7582-4E2F-96D5-F64AA1AED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123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61" name="Line 26">
              <a:extLst>
                <a:ext uri="{FF2B5EF4-FFF2-40B4-BE49-F238E27FC236}">
                  <a16:creationId xmlns:a16="http://schemas.microsoft.com/office/drawing/2014/main" xmlns="" id="{74CA09D6-CB5A-450C-BB57-0C7FF0AE50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2341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62" name="Line 27">
              <a:extLst>
                <a:ext uri="{FF2B5EF4-FFF2-40B4-BE49-F238E27FC236}">
                  <a16:creationId xmlns:a16="http://schemas.microsoft.com/office/drawing/2014/main" xmlns="" id="{7F87A21C-E035-4B7C-9159-9AB354F3A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247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63" name="Line 28">
              <a:extLst>
                <a:ext uri="{FF2B5EF4-FFF2-40B4-BE49-F238E27FC236}">
                  <a16:creationId xmlns:a16="http://schemas.microsoft.com/office/drawing/2014/main" xmlns="" id="{B6226254-AB5A-4E58-B898-14952EAFF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43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64" name="Rectangle 30">
              <a:extLst>
                <a:ext uri="{FF2B5EF4-FFF2-40B4-BE49-F238E27FC236}">
                  <a16:creationId xmlns:a16="http://schemas.microsoft.com/office/drawing/2014/main" xmlns="" id="{3D23072F-02C6-4CB9-9D9B-EE645AA62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4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b="0">
                  <a:solidFill>
                    <a:schemeClr val="accent2"/>
                  </a:solidFill>
                  <a:sym typeface="Symbol" panose="05050102010706020507" pitchFamily="18" charset="2"/>
                </a:rPr>
                <a:t></a:t>
              </a:r>
              <a:r>
                <a:rPr lang="en-GB" altLang="en-US" b="0" baseline="-25000">
                  <a:solidFill>
                    <a:schemeClr val="accent2"/>
                  </a:solidFill>
                  <a:sym typeface="Symbol" panose="05050102010706020507" pitchFamily="18" charset="2"/>
                </a:rPr>
                <a:t>i</a:t>
              </a:r>
              <a:endParaRPr lang="en-GB" altLang="en-US" b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6165" name="Line 31">
              <a:extLst>
                <a:ext uri="{FF2B5EF4-FFF2-40B4-BE49-F238E27FC236}">
                  <a16:creationId xmlns:a16="http://schemas.microsoft.com/office/drawing/2014/main" xmlns="" id="{042A9AB9-5A3C-4F0F-B2EA-168A30D52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704"/>
              <a:ext cx="499" cy="1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156" name="Text Box 35">
            <a:extLst>
              <a:ext uri="{FF2B5EF4-FFF2-40B4-BE49-F238E27FC236}">
                <a16:creationId xmlns:a16="http://schemas.microsoft.com/office/drawing/2014/main" xmlns="" id="{F43804D5-A713-4D56-9BCA-7A32C966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1" y="2492375"/>
            <a:ext cx="4392613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/>
              <a:t>We typically fit this model to estimate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GB" altLang="en-US" b="0"/>
              <a:t> Rate of change in y with x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GB" altLang="en-US" b="0"/>
              <a:t> What value of y to expect when x=0 (or some other x value of interest).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b="0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xmlns="" id="{F8F54A0F-ECC4-49BB-BEC5-B0AD80636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</a:rPr>
              <a:t>i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3C4B0450-1887-427D-B831-A54CBF58D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0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xmlns="" id="{9EB2B682-223D-42EA-8ABE-5572CA0F2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7173" name="Group 5">
            <a:extLst>
              <a:ext uri="{FF2B5EF4-FFF2-40B4-BE49-F238E27FC236}">
                <a16:creationId xmlns:a16="http://schemas.microsoft.com/office/drawing/2014/main" xmlns="" id="{E23ECF4F-293B-4A32-AF06-52A3C0B278F6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7197" name="Line 6">
              <a:extLst>
                <a:ext uri="{FF2B5EF4-FFF2-40B4-BE49-F238E27FC236}">
                  <a16:creationId xmlns:a16="http://schemas.microsoft.com/office/drawing/2014/main" xmlns="" id="{746836BA-CCD2-4B9F-B817-62D7D5297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98" name="Line 7">
              <a:extLst>
                <a:ext uri="{FF2B5EF4-FFF2-40B4-BE49-F238E27FC236}">
                  <a16:creationId xmlns:a16="http://schemas.microsoft.com/office/drawing/2014/main" xmlns="" id="{0124BC02-932E-4344-8390-37BEAB388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174" name="Group 8">
            <a:extLst>
              <a:ext uri="{FF2B5EF4-FFF2-40B4-BE49-F238E27FC236}">
                <a16:creationId xmlns:a16="http://schemas.microsoft.com/office/drawing/2014/main" xmlns="" id="{A783A984-B619-4382-A94E-2D07B33471DB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7190" name="Oval 9">
              <a:extLst>
                <a:ext uri="{FF2B5EF4-FFF2-40B4-BE49-F238E27FC236}">
                  <a16:creationId xmlns:a16="http://schemas.microsoft.com/office/drawing/2014/main" xmlns="" id="{7E0B2C82-3063-495C-877C-7B8D22254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1" name="Oval 10">
              <a:extLst>
                <a:ext uri="{FF2B5EF4-FFF2-40B4-BE49-F238E27FC236}">
                  <a16:creationId xmlns:a16="http://schemas.microsoft.com/office/drawing/2014/main" xmlns="" id="{1DA1F164-EEC4-4200-933B-7889439AE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2" name="Oval 11">
              <a:extLst>
                <a:ext uri="{FF2B5EF4-FFF2-40B4-BE49-F238E27FC236}">
                  <a16:creationId xmlns:a16="http://schemas.microsoft.com/office/drawing/2014/main" xmlns="" id="{6DA4927E-0942-4B95-BFE4-D8A7EB74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3" name="Oval 12">
              <a:extLst>
                <a:ext uri="{FF2B5EF4-FFF2-40B4-BE49-F238E27FC236}">
                  <a16:creationId xmlns:a16="http://schemas.microsoft.com/office/drawing/2014/main" xmlns="" id="{F6CFA600-2699-43A1-BE38-567C5C03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4" name="Oval 13">
              <a:extLst>
                <a:ext uri="{FF2B5EF4-FFF2-40B4-BE49-F238E27FC236}">
                  <a16:creationId xmlns:a16="http://schemas.microsoft.com/office/drawing/2014/main" xmlns="" id="{6F4440EC-5E0F-4E2F-BD8E-70E8786DC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5" name="Oval 14">
              <a:extLst>
                <a:ext uri="{FF2B5EF4-FFF2-40B4-BE49-F238E27FC236}">
                  <a16:creationId xmlns:a16="http://schemas.microsoft.com/office/drawing/2014/main" xmlns="" id="{062521CA-02A8-4164-B82C-4D7DBB404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7196" name="Oval 15">
              <a:extLst>
                <a:ext uri="{FF2B5EF4-FFF2-40B4-BE49-F238E27FC236}">
                  <a16:creationId xmlns:a16="http://schemas.microsoft.com/office/drawing/2014/main" xmlns="" id="{4C4A5527-FED6-4034-97CD-C6E592010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7175" name="Line 16">
            <a:extLst>
              <a:ext uri="{FF2B5EF4-FFF2-40B4-BE49-F238E27FC236}">
                <a16:creationId xmlns:a16="http://schemas.microsoft.com/office/drawing/2014/main" xmlns="" id="{F4B900FC-CA52-43EE-BEC7-CB604A7621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6" name="Text Box 17">
            <a:extLst>
              <a:ext uri="{FF2B5EF4-FFF2-40B4-BE49-F238E27FC236}">
                <a16:creationId xmlns:a16="http://schemas.microsoft.com/office/drawing/2014/main" xmlns="" id="{53E271D9-D041-4FA2-B999-ACEAECC4F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7177" name="Rectangle 18">
            <a:extLst>
              <a:ext uri="{FF2B5EF4-FFF2-40B4-BE49-F238E27FC236}">
                <a16:creationId xmlns:a16="http://schemas.microsoft.com/office/drawing/2014/main" xmlns="" id="{BE7A0FE1-0AED-41F0-B338-98E3B4841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7178" name="Text Box 19">
            <a:extLst>
              <a:ext uri="{FF2B5EF4-FFF2-40B4-BE49-F238E27FC236}">
                <a16:creationId xmlns:a16="http://schemas.microsoft.com/office/drawing/2014/main" xmlns="" id="{82AA2B04-7829-4359-9B9C-FEDE623AA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284538"/>
            <a:ext cx="136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0">
                <a:solidFill>
                  <a:schemeClr val="accent2"/>
                </a:solidFill>
                <a:latin typeface="Comic Sans MS" panose="030F0702030302020204" pitchFamily="66" charset="0"/>
              </a:rPr>
              <a:t>        slope = b</a:t>
            </a:r>
          </a:p>
        </p:txBody>
      </p:sp>
      <p:grpSp>
        <p:nvGrpSpPr>
          <p:cNvPr id="7179" name="Group 20">
            <a:extLst>
              <a:ext uri="{FF2B5EF4-FFF2-40B4-BE49-F238E27FC236}">
                <a16:creationId xmlns:a16="http://schemas.microsoft.com/office/drawing/2014/main" xmlns="" id="{155ABF02-1FDE-45E2-832D-73174FDA5F4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70264"/>
            <a:ext cx="2300288" cy="1360487"/>
            <a:chOff x="720" y="2123"/>
            <a:chExt cx="1449" cy="857"/>
          </a:xfrm>
        </p:grpSpPr>
        <p:sp>
          <p:nvSpPr>
            <p:cNvPr id="7181" name="Line 21">
              <a:extLst>
                <a:ext uri="{FF2B5EF4-FFF2-40B4-BE49-F238E27FC236}">
                  <a16:creationId xmlns:a16="http://schemas.microsoft.com/office/drawing/2014/main" xmlns="" id="{ACA29914-FC21-4E06-8251-704AB49B9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2662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2" name="Line 22">
              <a:extLst>
                <a:ext uri="{FF2B5EF4-FFF2-40B4-BE49-F238E27FC236}">
                  <a16:creationId xmlns:a16="http://schemas.microsoft.com/office/drawing/2014/main" xmlns="" id="{31017B8C-F9D3-47AC-9FFD-00706921D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2619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3" name="Line 23">
              <a:extLst>
                <a:ext uri="{FF2B5EF4-FFF2-40B4-BE49-F238E27FC236}">
                  <a16:creationId xmlns:a16="http://schemas.microsoft.com/office/drawing/2014/main" xmlns="" id="{BDCE8118-B42F-4850-ADDA-D04BB105B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429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4" name="Line 24">
              <a:extLst>
                <a:ext uri="{FF2B5EF4-FFF2-40B4-BE49-F238E27FC236}">
                  <a16:creationId xmlns:a16="http://schemas.microsoft.com/office/drawing/2014/main" xmlns="" id="{390E3578-C212-4ACE-9054-2AB5C8BD2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123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5" name="Line 25">
              <a:extLst>
                <a:ext uri="{FF2B5EF4-FFF2-40B4-BE49-F238E27FC236}">
                  <a16:creationId xmlns:a16="http://schemas.microsoft.com/office/drawing/2014/main" xmlns="" id="{67681897-BDA1-44AC-9BF3-5D79694D6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2341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6" name="Line 26">
              <a:extLst>
                <a:ext uri="{FF2B5EF4-FFF2-40B4-BE49-F238E27FC236}">
                  <a16:creationId xmlns:a16="http://schemas.microsoft.com/office/drawing/2014/main" xmlns="" id="{92A75021-74AF-4681-AB43-925AD8EE2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247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7" name="Line 27">
              <a:extLst>
                <a:ext uri="{FF2B5EF4-FFF2-40B4-BE49-F238E27FC236}">
                  <a16:creationId xmlns:a16="http://schemas.microsoft.com/office/drawing/2014/main" xmlns="" id="{864FD70E-036D-4DE6-9519-80ECAB79E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43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88" name="Rectangle 28">
              <a:extLst>
                <a:ext uri="{FF2B5EF4-FFF2-40B4-BE49-F238E27FC236}">
                  <a16:creationId xmlns:a16="http://schemas.microsoft.com/office/drawing/2014/main" xmlns="" id="{794F0F74-C6D3-47E3-B055-CBC298AED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4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b="0">
                  <a:solidFill>
                    <a:schemeClr val="accent2"/>
                  </a:solidFill>
                  <a:sym typeface="Symbol" panose="05050102010706020507" pitchFamily="18" charset="2"/>
                </a:rPr>
                <a:t></a:t>
              </a:r>
              <a:r>
                <a:rPr lang="en-GB" altLang="en-US" b="0" baseline="-25000">
                  <a:solidFill>
                    <a:schemeClr val="accent2"/>
                  </a:solidFill>
                  <a:sym typeface="Symbol" panose="05050102010706020507" pitchFamily="18" charset="2"/>
                </a:rPr>
                <a:t>i</a:t>
              </a:r>
              <a:endParaRPr lang="en-GB" altLang="en-US" b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7189" name="Line 29">
              <a:extLst>
                <a:ext uri="{FF2B5EF4-FFF2-40B4-BE49-F238E27FC236}">
                  <a16:creationId xmlns:a16="http://schemas.microsoft.com/office/drawing/2014/main" xmlns="" id="{C3575E1A-2D9C-4CE6-9704-B81A08282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704"/>
              <a:ext cx="499" cy="1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180" name="Text Box 30">
            <a:extLst>
              <a:ext uri="{FF2B5EF4-FFF2-40B4-BE49-F238E27FC236}">
                <a16:creationId xmlns:a16="http://schemas.microsoft.com/office/drawing/2014/main" xmlns="" id="{D051C30C-5A11-466F-893A-8BCC9B0E1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2492376"/>
            <a:ext cx="4103688" cy="352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/>
              <a:t>But it is also a model of variance </a:t>
            </a:r>
            <a:r>
              <a:rPr lang="en-GB" altLang="en-US" b="0"/>
              <a:t>–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b="0">
                <a:sym typeface="Symbol" panose="05050102010706020507" pitchFamily="18" charset="2"/>
              </a:rPr>
              <a:t>Residual</a:t>
            </a:r>
            <a:r>
              <a:rPr lang="en-GB" altLang="en-US" b="0"/>
              <a:t> variance V</a:t>
            </a:r>
            <a:r>
              <a:rPr lang="en-GB" altLang="en-US" b="0">
                <a:sym typeface="Symbol" panose="05050102010706020507" pitchFamily="18" charset="2"/>
              </a:rPr>
              <a:t> (or V</a:t>
            </a:r>
            <a:r>
              <a:rPr lang="en-GB" altLang="en-US" b="0" baseline="-25000">
                <a:sym typeface="Symbol" panose="05050102010706020507" pitchFamily="18" charset="2"/>
              </a:rPr>
              <a:t>R</a:t>
            </a:r>
            <a:r>
              <a:rPr lang="en-GB" altLang="en-US" b="0">
                <a:sym typeface="Symbol" panose="05050102010706020507" pitchFamily="18" charset="2"/>
              </a:rPr>
              <a:t>) is our estimate of the variance in y after accounting for effects of x.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b="0">
                <a:sym typeface="Symbol" panose="05050102010706020507" pitchFamily="18" charset="2"/>
              </a:rPr>
              <a:t>Sometimes the goal is to estimate V</a:t>
            </a:r>
            <a:r>
              <a:rPr lang="en-GB" altLang="en-US" b="0" baseline="-25000">
                <a:sym typeface="Symbol" panose="05050102010706020507" pitchFamily="18" charset="2"/>
              </a:rPr>
              <a:t>R</a:t>
            </a:r>
            <a:r>
              <a:rPr lang="en-GB" altLang="en-US" b="0">
                <a:sym typeface="Symbol" panose="05050102010706020507" pitchFamily="18" charset="2"/>
              </a:rPr>
              <a:t> not to explain it away.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b="0">
                <a:sym typeface="Symbol" panose="05050102010706020507" pitchFamily="18" charset="2"/>
              </a:rPr>
              <a:t>Achieving a big R-squared is not always the point.</a:t>
            </a:r>
          </a:p>
          <a:p>
            <a:pPr eaLnBrk="1" hangingPunct="1">
              <a:spcBef>
                <a:spcPct val="50000"/>
              </a:spcBef>
            </a:pPr>
            <a:endParaRPr lang="en-GB" altLang="en-US" b="0"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</a:pPr>
            <a:endParaRPr lang="en-GB" altLang="en-US" b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>
            <a:extLst>
              <a:ext uri="{FF2B5EF4-FFF2-40B4-BE49-F238E27FC236}">
                <a16:creationId xmlns:a16="http://schemas.microsoft.com/office/drawing/2014/main" xmlns="" id="{4D79F35F-5129-4C48-A9E2-35942DBB8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 dirty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 dirty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 dirty="0" err="1">
                <a:solidFill>
                  <a:schemeClr val="accent2"/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 dirty="0" err="1">
                <a:solidFill>
                  <a:schemeClr val="accent2"/>
                </a:solidFill>
                <a:cs typeface="Arial" panose="020B0604020202020204" pitchFamily="34" charset="0"/>
              </a:rPr>
              <a:t>i</a:t>
            </a:r>
            <a:r>
              <a:rPr lang="en-GB" altLang="en-US" sz="2600" b="0" baseline="-25000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GB" altLang="en-US" sz="2600" b="0" dirty="0">
                <a:solidFill>
                  <a:schemeClr val="accent2"/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b="0" dirty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 dirty="0" err="1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 dirty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AD88AE68-78E0-497C-AD50-23E8DC33B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4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xmlns="" id="{F005ED27-E74D-4404-AB9C-89D222E1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8197" name="Group 5">
            <a:extLst>
              <a:ext uri="{FF2B5EF4-FFF2-40B4-BE49-F238E27FC236}">
                <a16:creationId xmlns:a16="http://schemas.microsoft.com/office/drawing/2014/main" xmlns="" id="{BE0D8F39-317F-4551-9F09-6738BD380375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8222" name="Line 6">
              <a:extLst>
                <a:ext uri="{FF2B5EF4-FFF2-40B4-BE49-F238E27FC236}">
                  <a16:creationId xmlns:a16="http://schemas.microsoft.com/office/drawing/2014/main" xmlns="" id="{9D34461D-2E13-4F3D-AE2C-2511B6B7F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23" name="Line 7">
              <a:extLst>
                <a:ext uri="{FF2B5EF4-FFF2-40B4-BE49-F238E27FC236}">
                  <a16:creationId xmlns:a16="http://schemas.microsoft.com/office/drawing/2014/main" xmlns="" id="{9B279AFF-3E6A-4F90-8C19-07BD1A6F80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198" name="Group 8">
            <a:extLst>
              <a:ext uri="{FF2B5EF4-FFF2-40B4-BE49-F238E27FC236}">
                <a16:creationId xmlns:a16="http://schemas.microsoft.com/office/drawing/2014/main" xmlns="" id="{86F3EDB2-728E-47BB-8975-F0AE278053B3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8215" name="Oval 9">
              <a:extLst>
                <a:ext uri="{FF2B5EF4-FFF2-40B4-BE49-F238E27FC236}">
                  <a16:creationId xmlns:a16="http://schemas.microsoft.com/office/drawing/2014/main" xmlns="" id="{A34D5D8F-CE6D-4D52-B962-E5B0A4A63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16" name="Oval 10">
              <a:extLst>
                <a:ext uri="{FF2B5EF4-FFF2-40B4-BE49-F238E27FC236}">
                  <a16:creationId xmlns:a16="http://schemas.microsoft.com/office/drawing/2014/main" xmlns="" id="{55D41686-274F-4269-AF7F-C64102FA7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17" name="Oval 11">
              <a:extLst>
                <a:ext uri="{FF2B5EF4-FFF2-40B4-BE49-F238E27FC236}">
                  <a16:creationId xmlns:a16="http://schemas.microsoft.com/office/drawing/2014/main" xmlns="" id="{94B82DF3-8564-4B00-8DBE-84319F7F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18" name="Oval 12">
              <a:extLst>
                <a:ext uri="{FF2B5EF4-FFF2-40B4-BE49-F238E27FC236}">
                  <a16:creationId xmlns:a16="http://schemas.microsoft.com/office/drawing/2014/main" xmlns="" id="{AF6C77DC-8AD3-44FB-A5A8-F9FFA416E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19" name="Oval 13">
              <a:extLst>
                <a:ext uri="{FF2B5EF4-FFF2-40B4-BE49-F238E27FC236}">
                  <a16:creationId xmlns:a16="http://schemas.microsoft.com/office/drawing/2014/main" xmlns="" id="{70A233CA-3540-4788-8274-DC864DC37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20" name="Oval 14">
              <a:extLst>
                <a:ext uri="{FF2B5EF4-FFF2-40B4-BE49-F238E27FC236}">
                  <a16:creationId xmlns:a16="http://schemas.microsoft.com/office/drawing/2014/main" xmlns="" id="{3D382CE8-26D1-40A9-BF53-A26B9FB2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8221" name="Oval 15">
              <a:extLst>
                <a:ext uri="{FF2B5EF4-FFF2-40B4-BE49-F238E27FC236}">
                  <a16:creationId xmlns:a16="http://schemas.microsoft.com/office/drawing/2014/main" xmlns="" id="{9E9BE47B-6832-4512-B7B0-0946603AB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8199" name="Line 16">
            <a:extLst>
              <a:ext uri="{FF2B5EF4-FFF2-40B4-BE49-F238E27FC236}">
                <a16:creationId xmlns:a16="http://schemas.microsoft.com/office/drawing/2014/main" xmlns="" id="{8AC2FE00-3AE4-4854-BBF6-CEE4BA328B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00" name="Text Box 17">
            <a:extLst>
              <a:ext uri="{FF2B5EF4-FFF2-40B4-BE49-F238E27FC236}">
                <a16:creationId xmlns:a16="http://schemas.microsoft.com/office/drawing/2014/main" xmlns="" id="{F622CB42-3CFA-482E-BCB1-F7A3A21E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8201" name="Rectangle 18">
            <a:extLst>
              <a:ext uri="{FF2B5EF4-FFF2-40B4-BE49-F238E27FC236}">
                <a16:creationId xmlns:a16="http://schemas.microsoft.com/office/drawing/2014/main" xmlns="" id="{B805AFFF-8FC8-4504-AB2A-6FC888E9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8202" name="Text Box 19">
            <a:extLst>
              <a:ext uri="{FF2B5EF4-FFF2-40B4-BE49-F238E27FC236}">
                <a16:creationId xmlns:a16="http://schemas.microsoft.com/office/drawing/2014/main" xmlns="" id="{E296D9EA-E501-4916-B6C6-9CE89A57C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284538"/>
            <a:ext cx="136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0">
                <a:solidFill>
                  <a:schemeClr val="accent2"/>
                </a:solidFill>
                <a:latin typeface="Comic Sans MS" panose="030F0702030302020204" pitchFamily="66" charset="0"/>
              </a:rPr>
              <a:t>        slope = b</a:t>
            </a:r>
          </a:p>
        </p:txBody>
      </p:sp>
      <p:grpSp>
        <p:nvGrpSpPr>
          <p:cNvPr id="8203" name="Group 20">
            <a:extLst>
              <a:ext uri="{FF2B5EF4-FFF2-40B4-BE49-F238E27FC236}">
                <a16:creationId xmlns:a16="http://schemas.microsoft.com/office/drawing/2014/main" xmlns="" id="{5013F725-1735-4215-AD8E-FC61881D9D9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70264"/>
            <a:ext cx="2300288" cy="1360487"/>
            <a:chOff x="720" y="2123"/>
            <a:chExt cx="1449" cy="857"/>
          </a:xfrm>
        </p:grpSpPr>
        <p:sp>
          <p:nvSpPr>
            <p:cNvPr id="8206" name="Line 21">
              <a:extLst>
                <a:ext uri="{FF2B5EF4-FFF2-40B4-BE49-F238E27FC236}">
                  <a16:creationId xmlns:a16="http://schemas.microsoft.com/office/drawing/2014/main" xmlns="" id="{7A723446-7E17-4903-BA7D-0A5DCD8C4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2662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7" name="Line 22">
              <a:extLst>
                <a:ext uri="{FF2B5EF4-FFF2-40B4-BE49-F238E27FC236}">
                  <a16:creationId xmlns:a16="http://schemas.microsoft.com/office/drawing/2014/main" xmlns="" id="{A03CE41B-D0A9-41C4-BCB0-53F78553E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2619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8" name="Line 23">
              <a:extLst>
                <a:ext uri="{FF2B5EF4-FFF2-40B4-BE49-F238E27FC236}">
                  <a16:creationId xmlns:a16="http://schemas.microsoft.com/office/drawing/2014/main" xmlns="" id="{4AF9A220-E9F0-4B02-8B06-5E46F95CD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429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09" name="Line 24">
              <a:extLst>
                <a:ext uri="{FF2B5EF4-FFF2-40B4-BE49-F238E27FC236}">
                  <a16:creationId xmlns:a16="http://schemas.microsoft.com/office/drawing/2014/main" xmlns="" id="{A9F92FAE-5B5D-4C98-83A6-23114853B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123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10" name="Line 25">
              <a:extLst>
                <a:ext uri="{FF2B5EF4-FFF2-40B4-BE49-F238E27FC236}">
                  <a16:creationId xmlns:a16="http://schemas.microsoft.com/office/drawing/2014/main" xmlns="" id="{EA8E6007-7B90-431D-8E8F-56C8CB0AE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2341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11" name="Line 26">
              <a:extLst>
                <a:ext uri="{FF2B5EF4-FFF2-40B4-BE49-F238E27FC236}">
                  <a16:creationId xmlns:a16="http://schemas.microsoft.com/office/drawing/2014/main" xmlns="" id="{238E78B3-3100-4399-B50A-987160040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247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12" name="Line 27">
              <a:extLst>
                <a:ext uri="{FF2B5EF4-FFF2-40B4-BE49-F238E27FC236}">
                  <a16:creationId xmlns:a16="http://schemas.microsoft.com/office/drawing/2014/main" xmlns="" id="{E902EFA3-D06C-4F84-BA1D-001895E9D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43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13" name="Rectangle 28">
              <a:extLst>
                <a:ext uri="{FF2B5EF4-FFF2-40B4-BE49-F238E27FC236}">
                  <a16:creationId xmlns:a16="http://schemas.microsoft.com/office/drawing/2014/main" xmlns="" id="{C212C6C8-8691-441D-9AA1-FD4AC13A7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4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b="0">
                  <a:solidFill>
                    <a:schemeClr val="accent2"/>
                  </a:solidFill>
                  <a:sym typeface="Symbol" panose="05050102010706020507" pitchFamily="18" charset="2"/>
                </a:rPr>
                <a:t></a:t>
              </a:r>
              <a:r>
                <a:rPr lang="en-GB" altLang="en-US" b="0" baseline="-25000">
                  <a:solidFill>
                    <a:schemeClr val="accent2"/>
                  </a:solidFill>
                  <a:sym typeface="Symbol" panose="05050102010706020507" pitchFamily="18" charset="2"/>
                </a:rPr>
                <a:t>i</a:t>
              </a:r>
              <a:endParaRPr lang="en-GB" altLang="en-US" b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8214" name="Line 29">
              <a:extLst>
                <a:ext uri="{FF2B5EF4-FFF2-40B4-BE49-F238E27FC236}">
                  <a16:creationId xmlns:a16="http://schemas.microsoft.com/office/drawing/2014/main" xmlns="" id="{276A950E-D206-471F-8095-996EFDB44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704"/>
              <a:ext cx="499" cy="1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204" name="Text Box 30">
            <a:extLst>
              <a:ext uri="{FF2B5EF4-FFF2-40B4-BE49-F238E27FC236}">
                <a16:creationId xmlns:a16="http://schemas.microsoft.com/office/drawing/2014/main" xmlns="" id="{0496DA45-5418-478B-9F96-BFAACBD9E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2492376"/>
            <a:ext cx="467995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/>
              <a:t>What we hope/assume/pretend </a:t>
            </a:r>
            <a:endParaRPr lang="en-GB" altLang="en-US" b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>
                <a:sym typeface="Symbol" panose="05050102010706020507" pitchFamily="18" charset="2"/>
              </a:rPr>
              <a:t> Residual variance is homogeneous with x</a:t>
            </a:r>
          </a:p>
        </p:txBody>
      </p:sp>
      <p:pic>
        <p:nvPicPr>
          <p:cNvPr id="8205" name="Picture 31">
            <a:extLst>
              <a:ext uri="{FF2B5EF4-FFF2-40B4-BE49-F238E27FC236}">
                <a16:creationId xmlns:a16="http://schemas.microsoft.com/office/drawing/2014/main" xmlns="" id="{5C838D1B-E3CB-4061-B8E1-3768A66D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998789"/>
            <a:ext cx="331311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xmlns="" id="{2F64E6FE-B6DB-4180-9663-A862B180C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268414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1200" b="0">
                <a:cs typeface="Arial" panose="020B0604020202020204" pitchFamily="34" charset="0"/>
              </a:rPr>
              <a:t>		</a:t>
            </a:r>
          </a:p>
          <a:p>
            <a:pPr eaLnBrk="1" hangingPunct="1"/>
            <a:r>
              <a:rPr lang="en-GB" altLang="en-US" sz="2200" b="0">
                <a:solidFill>
                  <a:schemeClr val="accent2"/>
                </a:solidFill>
                <a:cs typeface="Arial" panose="020B0604020202020204" pitchFamily="34" charset="0"/>
              </a:rPr>
              <a:t>	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y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</a:rPr>
              <a:t>i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</a:rPr>
              <a:t>= b x + c + 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</a:t>
            </a:r>
            <a:r>
              <a:rPr lang="en-GB" altLang="en-US" sz="2600" b="0" baseline="-2500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GB" altLang="en-US" sz="2600" b="0">
                <a:solidFill>
                  <a:schemeClr val="accent2"/>
                </a:solidFill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5604EC6C-BD39-4282-A0DE-61DB1017B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333375"/>
            <a:ext cx="8820150" cy="1143000"/>
          </a:xfrm>
          <a:noFill/>
        </p:spPr>
        <p:txBody>
          <a:bodyPr/>
          <a:lstStyle/>
          <a:p>
            <a:pPr algn="l" eaLnBrk="1" hangingPunct="1"/>
            <a:r>
              <a:rPr lang="en-GB" altLang="en-US" sz="3400" b="1" dirty="0">
                <a:solidFill>
                  <a:srgbClr val="0070C0"/>
                </a:solidFill>
              </a:rPr>
              <a:t>A simple linear model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xmlns="" id="{00FE4459-D0B1-432E-97FB-9569BC1A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3213100"/>
            <a:ext cx="3603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y</a:t>
            </a:r>
          </a:p>
        </p:txBody>
      </p:sp>
      <p:grpSp>
        <p:nvGrpSpPr>
          <p:cNvPr id="9221" name="Group 5">
            <a:extLst>
              <a:ext uri="{FF2B5EF4-FFF2-40B4-BE49-F238E27FC236}">
                <a16:creationId xmlns:a16="http://schemas.microsoft.com/office/drawing/2014/main" xmlns="" id="{752E0ED5-BE76-4651-BEE9-32315EE39CE0}"/>
              </a:ext>
            </a:extLst>
          </p:cNvPr>
          <p:cNvGrpSpPr>
            <a:grpSpLocks/>
          </p:cNvGrpSpPr>
          <p:nvPr/>
        </p:nvGrpSpPr>
        <p:grpSpPr bwMode="auto">
          <a:xfrm>
            <a:off x="2493963" y="3216275"/>
            <a:ext cx="2520950" cy="1944688"/>
            <a:chOff x="793" y="2614"/>
            <a:chExt cx="1271" cy="1043"/>
          </a:xfrm>
        </p:grpSpPr>
        <p:sp>
          <p:nvSpPr>
            <p:cNvPr id="9246" name="Line 6">
              <a:extLst>
                <a:ext uri="{FF2B5EF4-FFF2-40B4-BE49-F238E27FC236}">
                  <a16:creationId xmlns:a16="http://schemas.microsoft.com/office/drawing/2014/main" xmlns="" id="{A6440D34-A173-41AA-9335-A10BB66F4C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2614"/>
              <a:ext cx="0" cy="10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47" name="Line 7">
              <a:extLst>
                <a:ext uri="{FF2B5EF4-FFF2-40B4-BE49-F238E27FC236}">
                  <a16:creationId xmlns:a16="http://schemas.microsoft.com/office/drawing/2014/main" xmlns="" id="{D2CC64AC-979D-4333-B31A-12E39F7A4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3656"/>
              <a:ext cx="12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22" name="Group 8">
            <a:extLst>
              <a:ext uri="{FF2B5EF4-FFF2-40B4-BE49-F238E27FC236}">
                <a16:creationId xmlns:a16="http://schemas.microsoft.com/office/drawing/2014/main" xmlns="" id="{84CDB925-BA86-44DC-80D5-EB7968F4FDC5}"/>
              </a:ext>
            </a:extLst>
          </p:cNvPr>
          <p:cNvGrpSpPr>
            <a:grpSpLocks/>
          </p:cNvGrpSpPr>
          <p:nvPr/>
        </p:nvGrpSpPr>
        <p:grpSpPr bwMode="auto">
          <a:xfrm>
            <a:off x="2638425" y="3289301"/>
            <a:ext cx="2376488" cy="1439863"/>
            <a:chOff x="702" y="2072"/>
            <a:chExt cx="1497" cy="907"/>
          </a:xfrm>
        </p:grpSpPr>
        <p:sp>
          <p:nvSpPr>
            <p:cNvPr id="9239" name="Oval 9">
              <a:extLst>
                <a:ext uri="{FF2B5EF4-FFF2-40B4-BE49-F238E27FC236}">
                  <a16:creationId xmlns:a16="http://schemas.microsoft.com/office/drawing/2014/main" xmlns="" id="{B69F87F8-2C13-4BF5-B049-29CDB77FA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6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0" name="Oval 10">
              <a:extLst>
                <a:ext uri="{FF2B5EF4-FFF2-40B4-BE49-F238E27FC236}">
                  <a16:creationId xmlns:a16="http://schemas.microsoft.com/office/drawing/2014/main" xmlns="" id="{2111B35F-9C8F-4DC2-BBCD-6658FD89E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" y="293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1" name="Oval 11">
              <a:extLst>
                <a:ext uri="{FF2B5EF4-FFF2-40B4-BE49-F238E27FC236}">
                  <a16:creationId xmlns:a16="http://schemas.microsoft.com/office/drawing/2014/main" xmlns="" id="{C11E52E4-018D-4EE9-BEE2-C0B61483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2" name="Oval 12">
              <a:extLst>
                <a:ext uri="{FF2B5EF4-FFF2-40B4-BE49-F238E27FC236}">
                  <a16:creationId xmlns:a16="http://schemas.microsoft.com/office/drawing/2014/main" xmlns="" id="{3D25E2D1-EF1C-4656-89E9-873A6541D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288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3" name="Oval 13">
              <a:extLst>
                <a:ext uri="{FF2B5EF4-FFF2-40B4-BE49-F238E27FC236}">
                  <a16:creationId xmlns:a16="http://schemas.microsoft.com/office/drawing/2014/main" xmlns="" id="{6F314829-579B-476A-9F63-661936425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5" y="207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4" name="Oval 14">
              <a:extLst>
                <a:ext uri="{FF2B5EF4-FFF2-40B4-BE49-F238E27FC236}">
                  <a16:creationId xmlns:a16="http://schemas.microsoft.com/office/drawing/2014/main" xmlns="" id="{4513488F-A6E9-4265-AC0C-8659792DD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3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  <p:sp>
          <p:nvSpPr>
            <p:cNvPr id="9245" name="Oval 15">
              <a:extLst>
                <a:ext uri="{FF2B5EF4-FFF2-40B4-BE49-F238E27FC236}">
                  <a16:creationId xmlns:a16="http://schemas.microsoft.com/office/drawing/2014/main" xmlns="" id="{F9A345EC-9E31-46EB-9D8B-F522A3968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23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b="0"/>
            </a:p>
          </p:txBody>
        </p:sp>
      </p:grpSp>
      <p:sp>
        <p:nvSpPr>
          <p:cNvPr id="9223" name="Line 16">
            <a:extLst>
              <a:ext uri="{FF2B5EF4-FFF2-40B4-BE49-F238E27FC236}">
                <a16:creationId xmlns:a16="http://schemas.microsoft.com/office/drawing/2014/main" xmlns="" id="{7CDD7E25-F52E-4054-86FC-F98D30A4F6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5188" y="3505201"/>
            <a:ext cx="2951162" cy="12239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224" name="Text Box 17">
            <a:extLst>
              <a:ext uri="{FF2B5EF4-FFF2-40B4-BE49-F238E27FC236}">
                <a16:creationId xmlns:a16="http://schemas.microsoft.com/office/drawing/2014/main" xmlns="" id="{8FAD721C-EA27-4C92-812E-77F3151FB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4" y="5089525"/>
            <a:ext cx="5032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2200" b="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9225" name="Rectangle 18">
            <a:extLst>
              <a:ext uri="{FF2B5EF4-FFF2-40B4-BE49-F238E27FC236}">
                <a16:creationId xmlns:a16="http://schemas.microsoft.com/office/drawing/2014/main" xmlns="" id="{8DCDF156-972E-42CC-8F3B-D0C6A0C3D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063" y="4297363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b="0">
                <a:solidFill>
                  <a:schemeClr val="accent2"/>
                </a:solidFill>
              </a:rPr>
              <a:t>c </a:t>
            </a:r>
          </a:p>
        </p:txBody>
      </p:sp>
      <p:sp>
        <p:nvSpPr>
          <p:cNvPr id="9226" name="Text Box 19">
            <a:extLst>
              <a:ext uri="{FF2B5EF4-FFF2-40B4-BE49-F238E27FC236}">
                <a16:creationId xmlns:a16="http://schemas.microsoft.com/office/drawing/2014/main" xmlns="" id="{53B8E5C8-D240-4FED-8AE6-EF1A729A9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3284538"/>
            <a:ext cx="1368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0">
                <a:solidFill>
                  <a:schemeClr val="accent2"/>
                </a:solidFill>
                <a:latin typeface="Comic Sans MS" panose="030F0702030302020204" pitchFamily="66" charset="0"/>
              </a:rPr>
              <a:t>        slope = b</a:t>
            </a:r>
          </a:p>
        </p:txBody>
      </p:sp>
      <p:grpSp>
        <p:nvGrpSpPr>
          <p:cNvPr id="9227" name="Group 20">
            <a:extLst>
              <a:ext uri="{FF2B5EF4-FFF2-40B4-BE49-F238E27FC236}">
                <a16:creationId xmlns:a16="http://schemas.microsoft.com/office/drawing/2014/main" xmlns="" id="{6FC649BD-EFA6-4675-8F6A-11A8250527B2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70264"/>
            <a:ext cx="2300288" cy="1360487"/>
            <a:chOff x="720" y="2123"/>
            <a:chExt cx="1449" cy="857"/>
          </a:xfrm>
        </p:grpSpPr>
        <p:sp>
          <p:nvSpPr>
            <p:cNvPr id="9230" name="Line 21">
              <a:extLst>
                <a:ext uri="{FF2B5EF4-FFF2-40B4-BE49-F238E27FC236}">
                  <a16:creationId xmlns:a16="http://schemas.microsoft.com/office/drawing/2014/main" xmlns="" id="{2D657C6F-9B0C-46BA-BEB3-F12A7A2ED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" y="2662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1" name="Line 22">
              <a:extLst>
                <a:ext uri="{FF2B5EF4-FFF2-40B4-BE49-F238E27FC236}">
                  <a16:creationId xmlns:a16="http://schemas.microsoft.com/office/drawing/2014/main" xmlns="" id="{B6C271F3-95E5-4580-BDD7-4C533325A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2" y="2619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2" name="Line 23">
              <a:extLst>
                <a:ext uri="{FF2B5EF4-FFF2-40B4-BE49-F238E27FC236}">
                  <a16:creationId xmlns:a16="http://schemas.microsoft.com/office/drawing/2014/main" xmlns="" id="{E5D16096-378A-41DC-BCB0-5A7C09040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2429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3" name="Line 24">
              <a:extLst>
                <a:ext uri="{FF2B5EF4-FFF2-40B4-BE49-F238E27FC236}">
                  <a16:creationId xmlns:a16="http://schemas.microsoft.com/office/drawing/2014/main" xmlns="" id="{9B693E8C-8E39-4FF0-8C83-379B1BDB8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2123"/>
              <a:ext cx="0" cy="27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4" name="Line 25">
              <a:extLst>
                <a:ext uri="{FF2B5EF4-FFF2-40B4-BE49-F238E27FC236}">
                  <a16:creationId xmlns:a16="http://schemas.microsoft.com/office/drawing/2014/main" xmlns="" id="{AEF44DF7-9DF4-48E2-B5CD-7274403DD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2341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5" name="Line 26">
              <a:extLst>
                <a:ext uri="{FF2B5EF4-FFF2-40B4-BE49-F238E27FC236}">
                  <a16:creationId xmlns:a16="http://schemas.microsoft.com/office/drawing/2014/main" xmlns="" id="{B929DC5A-5D1D-43A2-A717-25FF13E08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9" y="2247"/>
              <a:ext cx="0" cy="1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6" name="Line 27">
              <a:extLst>
                <a:ext uri="{FF2B5EF4-FFF2-40B4-BE49-F238E27FC236}">
                  <a16:creationId xmlns:a16="http://schemas.microsoft.com/office/drawing/2014/main" xmlns="" id="{482B2282-2127-4DD2-94C7-0C7F3B586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843"/>
              <a:ext cx="0" cy="9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37" name="Rectangle 28">
              <a:extLst>
                <a:ext uri="{FF2B5EF4-FFF2-40B4-BE49-F238E27FC236}">
                  <a16:creationId xmlns:a16="http://schemas.microsoft.com/office/drawing/2014/main" xmlns="" id="{E9C2B83E-9B99-4F7B-957D-65F0C11F6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49"/>
              <a:ext cx="3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GB" altLang="en-US" b="0">
                  <a:solidFill>
                    <a:schemeClr val="accent2"/>
                  </a:solidFill>
                  <a:sym typeface="Symbol" panose="05050102010706020507" pitchFamily="18" charset="2"/>
                </a:rPr>
                <a:t></a:t>
              </a:r>
              <a:r>
                <a:rPr lang="en-GB" altLang="en-US" b="0" baseline="-25000">
                  <a:solidFill>
                    <a:schemeClr val="accent2"/>
                  </a:solidFill>
                  <a:sym typeface="Symbol" panose="05050102010706020507" pitchFamily="18" charset="2"/>
                </a:rPr>
                <a:t>i</a:t>
              </a:r>
              <a:endParaRPr lang="en-GB" altLang="en-US" b="0">
                <a:solidFill>
                  <a:schemeClr val="accent2"/>
                </a:solidFill>
                <a:sym typeface="Symbol" panose="05050102010706020507" pitchFamily="18" charset="2"/>
              </a:endParaRPr>
            </a:p>
          </p:txBody>
        </p:sp>
        <p:sp>
          <p:nvSpPr>
            <p:cNvPr id="9238" name="Line 29">
              <a:extLst>
                <a:ext uri="{FF2B5EF4-FFF2-40B4-BE49-F238E27FC236}">
                  <a16:creationId xmlns:a16="http://schemas.microsoft.com/office/drawing/2014/main" xmlns="" id="{F3C51D3F-B903-4BAB-B35A-686E51B30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2704"/>
              <a:ext cx="499" cy="18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228" name="Text Box 30">
            <a:extLst>
              <a:ext uri="{FF2B5EF4-FFF2-40B4-BE49-F238E27FC236}">
                <a16:creationId xmlns:a16="http://schemas.microsoft.com/office/drawing/2014/main" xmlns="" id="{8C5D47D8-C414-416E-BD4D-D73B2C826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225" y="2492376"/>
            <a:ext cx="467995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/>
              <a:t>What we hope/assume/pretend </a:t>
            </a:r>
            <a:endParaRPr lang="en-GB" altLang="en-US" b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>
                <a:sym typeface="Symbol" panose="05050102010706020507" pitchFamily="18" charset="2"/>
              </a:rPr>
              <a:t> Residual variance is homogeneous with x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GB" altLang="en-US" b="0">
                <a:sym typeface="Symbol" panose="05050102010706020507" pitchFamily="18" charset="2"/>
              </a:rPr>
              <a:t> Residuals are normal (unless GLM used)</a:t>
            </a:r>
          </a:p>
        </p:txBody>
      </p:sp>
      <p:pic>
        <p:nvPicPr>
          <p:cNvPr id="9229" name="Picture 32">
            <a:extLst>
              <a:ext uri="{FF2B5EF4-FFF2-40B4-BE49-F238E27FC236}">
                <a16:creationId xmlns:a16="http://schemas.microsoft.com/office/drawing/2014/main" xmlns="" id="{82701BC7-71BE-4733-BE6C-38225604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736976"/>
            <a:ext cx="38163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470</TotalTime>
  <Words>2385</Words>
  <Application>Microsoft Office PowerPoint</Application>
  <PresentationFormat>Widescreen</PresentationFormat>
  <Paragraphs>502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Century Schoolbook</vt:lpstr>
      <vt:lpstr>Comic Sans MS</vt:lpstr>
      <vt:lpstr>Symbol</vt:lpstr>
      <vt:lpstr>Times New Roman</vt:lpstr>
      <vt:lpstr>Wingdings 2</vt:lpstr>
      <vt:lpstr>View</vt:lpstr>
      <vt:lpstr>Introduction to mixed models in ecology and evolution</vt:lpstr>
      <vt:lpstr>Ground rules</vt:lpstr>
      <vt:lpstr>PowerPoint Presentation</vt:lpstr>
      <vt:lpstr>Aims</vt:lpstr>
      <vt:lpstr>This afternoon</vt:lpstr>
      <vt:lpstr>A simple linear model</vt:lpstr>
      <vt:lpstr>A simple linear model</vt:lpstr>
      <vt:lpstr>A simple linear model</vt:lpstr>
      <vt:lpstr>A simple linear model</vt:lpstr>
      <vt:lpstr>A simple linear model</vt:lpstr>
      <vt:lpstr>A simple linear model</vt:lpstr>
      <vt:lpstr>PowerPoint Presentation</vt:lpstr>
      <vt:lpstr>PowerPoint Presentation</vt:lpstr>
      <vt:lpstr>Why care about trait repeatability?</vt:lpstr>
      <vt:lpstr>If we have repeated measures, how should we model individual identity ? (or other grouping variables)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effects partition variance   (not explained by fixed effects)</vt:lpstr>
      <vt:lpstr>Random effects partition variance   (not explained by fixed effects)</vt:lpstr>
      <vt:lpstr>Random effects partition variance   (not explained by fixed effects)</vt:lpstr>
      <vt:lpstr>1. Should an effect be Fixed or Random ?</vt:lpstr>
      <vt:lpstr>Fixed or Random ?</vt:lpstr>
      <vt:lpstr>Fixed or random?</vt:lpstr>
      <vt:lpstr>PowerPoint Presentation</vt:lpstr>
      <vt:lpstr>2. How should I fit my mixed model?        REML   vs   MCMC</vt:lpstr>
      <vt:lpstr>PowerPoint Presentation</vt:lpstr>
      <vt:lpstr>PowerPoint Presentation</vt:lpstr>
      <vt:lpstr>Bayesians can be insufferably smug.  We love it when they screw up!  Generally- Bayesian methods require more expertise to implement correctly and robustly. </vt:lpstr>
      <vt:lpstr>PowerPoint Presentation</vt:lpstr>
      <vt:lpstr>3. How do I test “significance” of effects?</vt:lpstr>
      <vt:lpstr>REML - Significance of random effects</vt:lpstr>
      <vt:lpstr>REML - Likelihood ratio test (LRT) of random effects</vt:lpstr>
      <vt:lpstr>PowerPoint Presentation</vt:lpstr>
      <vt:lpstr>PowerPoint Presentation</vt:lpstr>
      <vt:lpstr>PowerPoint Presentation</vt:lpstr>
      <vt:lpstr>PowerPoint Presentation</vt:lpstr>
      <vt:lpstr>Bayesian MCMC methods</vt:lpstr>
      <vt:lpstr>PowerPoint Presentation</vt:lpstr>
      <vt:lpstr>My best model depends on</vt:lpstr>
      <vt:lpstr>Need a break?</vt:lpstr>
      <vt:lpstr>Recap</vt:lpstr>
      <vt:lpstr>PowerPoint Presentation</vt:lpstr>
      <vt:lpstr>PowerPoint Presentation</vt:lpstr>
      <vt:lpstr>A random slope model (aka random regression)</vt:lpstr>
      <vt:lpstr>A random slope model (aka random regression)</vt:lpstr>
      <vt:lpstr>Why do we want to use these?</vt:lpstr>
      <vt:lpstr>Why do we want to use these?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mixed models in ecology and evolution</dc:title>
  <dc:creator>Wilson, Alastair</dc:creator>
  <cp:lastModifiedBy>Wilson, Alastair</cp:lastModifiedBy>
  <cp:revision>64</cp:revision>
  <dcterms:created xsi:type="dcterms:W3CDTF">2019-11-11T17:04:30Z</dcterms:created>
  <dcterms:modified xsi:type="dcterms:W3CDTF">2019-11-15T17:53:54Z</dcterms:modified>
</cp:coreProperties>
</file>